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95" r:id="rId3"/>
    <p:sldId id="260" r:id="rId4"/>
    <p:sldId id="293" r:id="rId5"/>
    <p:sldId id="283" r:id="rId6"/>
    <p:sldId id="284" r:id="rId7"/>
    <p:sldId id="285" r:id="rId8"/>
    <p:sldId id="286" r:id="rId9"/>
    <p:sldId id="287" r:id="rId10"/>
    <p:sldId id="288" r:id="rId11"/>
    <p:sldId id="289" r:id="rId12"/>
    <p:sldId id="290" r:id="rId13"/>
    <p:sldId id="291" r:id="rId14"/>
    <p:sldId id="292" r:id="rId15"/>
    <p:sldId id="279" r:id="rId16"/>
    <p:sldId id="294" r:id="rId17"/>
    <p:sldId id="277" r:id="rId18"/>
    <p:sldId id="259" r:id="rId19"/>
  </p:sldIdLst>
  <p:sldSz cx="9144000" cy="6858000" type="screen4x3"/>
  <p:notesSz cx="6858000" cy="9144000"/>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1" hangingPunct="1">
      <a:defRPr kumimoji="1" kern="1200">
        <a:solidFill>
          <a:schemeClr val="tx1"/>
        </a:solidFill>
        <a:latin typeface="Arial" charset="0"/>
        <a:ea typeface="新細明體" pitchFamily="18" charset="-120"/>
        <a:cs typeface="+mn-cs"/>
      </a:defRPr>
    </a:lvl6pPr>
    <a:lvl7pPr marL="2743200" algn="l" defTabSz="914400" rtl="0" eaLnBrk="1" latinLnBrk="1" hangingPunct="1">
      <a:defRPr kumimoji="1" kern="1200">
        <a:solidFill>
          <a:schemeClr val="tx1"/>
        </a:solidFill>
        <a:latin typeface="Arial" charset="0"/>
        <a:ea typeface="新細明體" pitchFamily="18" charset="-120"/>
        <a:cs typeface="+mn-cs"/>
      </a:defRPr>
    </a:lvl7pPr>
    <a:lvl8pPr marL="3200400" algn="l" defTabSz="914400" rtl="0" eaLnBrk="1" latinLnBrk="1" hangingPunct="1">
      <a:defRPr kumimoji="1" kern="1200">
        <a:solidFill>
          <a:schemeClr val="tx1"/>
        </a:solidFill>
        <a:latin typeface="Arial" charset="0"/>
        <a:ea typeface="新細明體" pitchFamily="18" charset="-120"/>
        <a:cs typeface="+mn-cs"/>
      </a:defRPr>
    </a:lvl8pPr>
    <a:lvl9pPr marL="3657600" algn="l" defTabSz="914400" rtl="0" eaLnBrk="1" latinLnBrk="1" hangingPunct="1">
      <a:defRPr kumimoji="1" kern="1200">
        <a:solidFill>
          <a:schemeClr val="tx1"/>
        </a:solidFill>
        <a:latin typeface="Arial"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E40AAD-EBE9-441D-9EB8-CCF700AE1594}" type="datetimeFigureOut">
              <a:rPr lang="ko-KR" altLang="en-US" smtClean="0"/>
              <a:pPr/>
              <a:t>2020-06-28</a:t>
            </a:fld>
            <a:endParaRPr lang="ko-KR"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105573-DACE-4C89-AE3F-687EFADCA22A}"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130425"/>
            <a:ext cx="7772400" cy="1470025"/>
          </a:xfrm>
        </p:spPr>
        <p:txBody>
          <a:bodyPr/>
          <a:lstStyle>
            <a:lvl1pPr>
              <a:defRPr/>
            </a:lvl1pPr>
          </a:lstStyle>
          <a:p>
            <a:r>
              <a:rPr lang="zh-TW" altLang="en-US"/>
              <a:t>按一下以編輯母片標題樣式</a:t>
            </a:r>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zh-TW" altLang="en-US"/>
              <a:t>按一下以編輯母片副標題樣式</a:t>
            </a:r>
          </a:p>
        </p:txBody>
      </p:sp>
      <p:sp>
        <p:nvSpPr>
          <p:cNvPr id="4100" name="Rectangle 4"/>
          <p:cNvSpPr>
            <a:spLocks noGrp="1" noChangeArrowheads="1"/>
          </p:cNvSpPr>
          <p:nvPr>
            <p:ph type="dt" sz="half" idx="2"/>
          </p:nvPr>
        </p:nvSpPr>
        <p:spPr/>
        <p:txBody>
          <a:bodyPr/>
          <a:lstStyle>
            <a:lvl1pPr>
              <a:defRPr/>
            </a:lvl1pPr>
          </a:lstStyle>
          <a:p>
            <a:r>
              <a:rPr lang="en-US" altLang="ko-KR" smtClean="0"/>
              <a:t>Unit 11. Effective Teaching of Reading and Lesson Planning (Dr. Ian Done D. Ramos, 2020)</a:t>
            </a:r>
            <a:endParaRPr lang="en-US" altLang="zh-TW"/>
          </a:p>
        </p:txBody>
      </p:sp>
      <p:sp>
        <p:nvSpPr>
          <p:cNvPr id="4101" name="Rectangle 5"/>
          <p:cNvSpPr>
            <a:spLocks noGrp="1" noChangeArrowheads="1"/>
          </p:cNvSpPr>
          <p:nvPr>
            <p:ph type="ftr" sz="quarter" idx="3"/>
          </p:nvPr>
        </p:nvSpPr>
        <p:spPr/>
        <p:txBody>
          <a:bodyPr/>
          <a:lstStyle>
            <a:lvl1pPr>
              <a:defRPr/>
            </a:lvl1pPr>
          </a:lstStyle>
          <a:p>
            <a:endParaRPr lang="en-US" altLang="zh-TW"/>
          </a:p>
        </p:txBody>
      </p:sp>
      <p:sp>
        <p:nvSpPr>
          <p:cNvPr id="4102" name="Rectangle 6"/>
          <p:cNvSpPr>
            <a:spLocks noGrp="1" noChangeArrowheads="1"/>
          </p:cNvSpPr>
          <p:nvPr>
            <p:ph type="sldNum" sz="quarter" idx="4"/>
          </p:nvPr>
        </p:nvSpPr>
        <p:spPr/>
        <p:txBody>
          <a:bodyPr/>
          <a:lstStyle>
            <a:lvl1pPr>
              <a:defRPr/>
            </a:lvl1pPr>
          </a:lstStyle>
          <a:p>
            <a:fld id="{9CE7A610-EFF5-43ED-BB67-D7D58B1AADD0}" type="slidenum">
              <a:rPr lang="en-US" altLang="zh-TW"/>
              <a:pPr/>
              <a:t>‹#›</a:t>
            </a:fld>
            <a:endParaRPr lang="en-US" altLang="zh-T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mtClean="0"/>
              <a:t>Click to edit Master title style</a:t>
            </a:r>
            <a:endParaRPr lang="ko-KR" altLang="en-US"/>
          </a:p>
        </p:txBody>
      </p:sp>
      <p:sp>
        <p:nvSpPr>
          <p:cNvPr id="3" name="Vertical Text Placeholder 2"/>
          <p:cNvSpPr>
            <a:spLocks noGrp="1"/>
          </p:cNvSpPr>
          <p:nvPr>
            <p:ph type="body" orient="vert" idx="1"/>
          </p:nvPr>
        </p:nvSpPr>
        <p:spPr/>
        <p:txBody>
          <a:bodyPr vert="eaVert"/>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4" name="Date Placeholder 3"/>
          <p:cNvSpPr>
            <a:spLocks noGrp="1"/>
          </p:cNvSpPr>
          <p:nvPr>
            <p:ph type="dt" sz="half" idx="10"/>
          </p:nvPr>
        </p:nvSpPr>
        <p:spPr/>
        <p:txBody>
          <a:bodyPr/>
          <a:lstStyle>
            <a:lvl1pPr>
              <a:defRPr/>
            </a:lvl1pPr>
          </a:lstStyle>
          <a:p>
            <a:r>
              <a:rPr lang="en-US" altLang="ko-KR" smtClean="0"/>
              <a:t>Unit 11. Effective Teaching of Reading and Lesson Planning (Dr. Ian Done D. Ramos, 2020)</a:t>
            </a:r>
            <a:endParaRPr lang="en-US" altLang="zh-TW"/>
          </a:p>
        </p:txBody>
      </p:sp>
      <p:sp>
        <p:nvSpPr>
          <p:cNvPr id="5" name="Footer Placeholder 4"/>
          <p:cNvSpPr>
            <a:spLocks noGrp="1"/>
          </p:cNvSpPr>
          <p:nvPr>
            <p:ph type="ftr" sz="quarter" idx="11"/>
          </p:nvPr>
        </p:nvSpPr>
        <p:spPr/>
        <p:txBody>
          <a:bodyPr/>
          <a:lstStyle>
            <a:lvl1pPr>
              <a:defRPr/>
            </a:lvl1pPr>
          </a:lstStyle>
          <a:p>
            <a:endParaRPr lang="en-US" altLang="zh-TW"/>
          </a:p>
        </p:txBody>
      </p:sp>
      <p:sp>
        <p:nvSpPr>
          <p:cNvPr id="6" name="Slide Number Placeholder 5"/>
          <p:cNvSpPr>
            <a:spLocks noGrp="1"/>
          </p:cNvSpPr>
          <p:nvPr>
            <p:ph type="sldNum" sz="quarter" idx="12"/>
          </p:nvPr>
        </p:nvSpPr>
        <p:spPr/>
        <p:txBody>
          <a:bodyPr/>
          <a:lstStyle>
            <a:lvl1pPr>
              <a:defRPr/>
            </a:lvl1pPr>
          </a:lstStyle>
          <a:p>
            <a:fld id="{99E0F7E4-72EA-4417-B2A2-1875A13013F7}" type="slidenum">
              <a:rPr lang="en-US" altLang="zh-TW"/>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ko-KR" smtClean="0"/>
              <a:t>Click to edit Master title style</a:t>
            </a:r>
            <a:endParaRPr lang="ko-KR"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4" name="Date Placeholder 3"/>
          <p:cNvSpPr>
            <a:spLocks noGrp="1"/>
          </p:cNvSpPr>
          <p:nvPr>
            <p:ph type="dt" sz="half" idx="10"/>
          </p:nvPr>
        </p:nvSpPr>
        <p:spPr/>
        <p:txBody>
          <a:bodyPr/>
          <a:lstStyle>
            <a:lvl1pPr>
              <a:defRPr/>
            </a:lvl1pPr>
          </a:lstStyle>
          <a:p>
            <a:r>
              <a:rPr lang="en-US" altLang="ko-KR" smtClean="0"/>
              <a:t>Unit 11. Effective Teaching of Reading and Lesson Planning (Dr. Ian Done D. Ramos, 2020)</a:t>
            </a:r>
            <a:endParaRPr lang="en-US" altLang="zh-TW"/>
          </a:p>
        </p:txBody>
      </p:sp>
      <p:sp>
        <p:nvSpPr>
          <p:cNvPr id="5" name="Footer Placeholder 4"/>
          <p:cNvSpPr>
            <a:spLocks noGrp="1"/>
          </p:cNvSpPr>
          <p:nvPr>
            <p:ph type="ftr" sz="quarter" idx="11"/>
          </p:nvPr>
        </p:nvSpPr>
        <p:spPr/>
        <p:txBody>
          <a:bodyPr/>
          <a:lstStyle>
            <a:lvl1pPr>
              <a:defRPr/>
            </a:lvl1pPr>
          </a:lstStyle>
          <a:p>
            <a:endParaRPr lang="en-US" altLang="zh-TW"/>
          </a:p>
        </p:txBody>
      </p:sp>
      <p:sp>
        <p:nvSpPr>
          <p:cNvPr id="6" name="Slide Number Placeholder 5"/>
          <p:cNvSpPr>
            <a:spLocks noGrp="1"/>
          </p:cNvSpPr>
          <p:nvPr>
            <p:ph type="sldNum" sz="quarter" idx="12"/>
          </p:nvPr>
        </p:nvSpPr>
        <p:spPr/>
        <p:txBody>
          <a:bodyPr/>
          <a:lstStyle>
            <a:lvl1pPr>
              <a:defRPr/>
            </a:lvl1pPr>
          </a:lstStyle>
          <a:p>
            <a:fld id="{E0FD2C00-6FFB-4947-861A-895DA4AD2844}" type="slidenum">
              <a:rPr lang="en-US" altLang="zh-TW"/>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mtClean="0"/>
              <a:t>Click to edit Master title style</a:t>
            </a:r>
            <a:endParaRPr lang="ko-KR" altLang="en-US"/>
          </a:p>
        </p:txBody>
      </p:sp>
      <p:sp>
        <p:nvSpPr>
          <p:cNvPr id="3" name="Content Placeholder 2"/>
          <p:cNvSpPr>
            <a:spLocks noGrp="1"/>
          </p:cNvSpPr>
          <p:nvPr>
            <p:ph idx="1"/>
          </p:nvPr>
        </p:nvSpPr>
        <p:spPr/>
        <p:txBody>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4" name="Date Placeholder 3"/>
          <p:cNvSpPr>
            <a:spLocks noGrp="1"/>
          </p:cNvSpPr>
          <p:nvPr>
            <p:ph type="dt" sz="half" idx="10"/>
          </p:nvPr>
        </p:nvSpPr>
        <p:spPr/>
        <p:txBody>
          <a:bodyPr/>
          <a:lstStyle>
            <a:lvl1pPr>
              <a:defRPr/>
            </a:lvl1pPr>
          </a:lstStyle>
          <a:p>
            <a:r>
              <a:rPr lang="en-US" altLang="ko-KR" smtClean="0"/>
              <a:t>Unit 11. Effective Teaching of Reading and Lesson Planning (Dr. Ian Done D. Ramos, 2020)</a:t>
            </a:r>
            <a:endParaRPr lang="en-US" altLang="zh-TW"/>
          </a:p>
        </p:txBody>
      </p:sp>
      <p:sp>
        <p:nvSpPr>
          <p:cNvPr id="5" name="Footer Placeholder 4"/>
          <p:cNvSpPr>
            <a:spLocks noGrp="1"/>
          </p:cNvSpPr>
          <p:nvPr>
            <p:ph type="ftr" sz="quarter" idx="11"/>
          </p:nvPr>
        </p:nvSpPr>
        <p:spPr/>
        <p:txBody>
          <a:bodyPr/>
          <a:lstStyle>
            <a:lvl1pPr>
              <a:defRPr/>
            </a:lvl1pPr>
          </a:lstStyle>
          <a:p>
            <a:endParaRPr lang="en-US" altLang="zh-TW"/>
          </a:p>
        </p:txBody>
      </p:sp>
      <p:sp>
        <p:nvSpPr>
          <p:cNvPr id="6" name="Slide Number Placeholder 5"/>
          <p:cNvSpPr>
            <a:spLocks noGrp="1"/>
          </p:cNvSpPr>
          <p:nvPr>
            <p:ph type="sldNum" sz="quarter" idx="12"/>
          </p:nvPr>
        </p:nvSpPr>
        <p:spPr/>
        <p:txBody>
          <a:bodyPr/>
          <a:lstStyle>
            <a:lvl1pPr>
              <a:defRPr/>
            </a:lvl1pPr>
          </a:lstStyle>
          <a:p>
            <a:fld id="{7FADE8AB-804C-4C49-B4D0-BAC458B3A75C}" type="slidenum">
              <a:rPr lang="en-US" altLang="zh-TW"/>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ko-KR" smtClean="0"/>
              <a:t>Click to edit Master title style</a:t>
            </a:r>
            <a:endParaRPr lang="ko-KR"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ltLang="ko-KR"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ko-KR" smtClean="0"/>
              <a:t>Unit 11. Effective Teaching of Reading and Lesson Planning (Dr. Ian Done D. Ramos, 2020)</a:t>
            </a:r>
            <a:endParaRPr lang="en-US" altLang="zh-TW"/>
          </a:p>
        </p:txBody>
      </p:sp>
      <p:sp>
        <p:nvSpPr>
          <p:cNvPr id="5" name="Footer Placeholder 4"/>
          <p:cNvSpPr>
            <a:spLocks noGrp="1"/>
          </p:cNvSpPr>
          <p:nvPr>
            <p:ph type="ftr" sz="quarter" idx="11"/>
          </p:nvPr>
        </p:nvSpPr>
        <p:spPr/>
        <p:txBody>
          <a:bodyPr/>
          <a:lstStyle>
            <a:lvl1pPr>
              <a:defRPr/>
            </a:lvl1pPr>
          </a:lstStyle>
          <a:p>
            <a:endParaRPr lang="en-US" altLang="zh-TW"/>
          </a:p>
        </p:txBody>
      </p:sp>
      <p:sp>
        <p:nvSpPr>
          <p:cNvPr id="6" name="Slide Number Placeholder 5"/>
          <p:cNvSpPr>
            <a:spLocks noGrp="1"/>
          </p:cNvSpPr>
          <p:nvPr>
            <p:ph type="sldNum" sz="quarter" idx="12"/>
          </p:nvPr>
        </p:nvSpPr>
        <p:spPr/>
        <p:txBody>
          <a:bodyPr/>
          <a:lstStyle>
            <a:lvl1pPr>
              <a:defRPr/>
            </a:lvl1pPr>
          </a:lstStyle>
          <a:p>
            <a:fld id="{4FEF6CD5-B6D8-46D7-B9FB-4930C47DDE71}" type="slidenum">
              <a:rPr lang="en-US" altLang="zh-TW"/>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mtClean="0"/>
              <a:t>Click to edit Master title style</a:t>
            </a:r>
            <a:endParaRPr lang="ko-KR"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5" name="Date Placeholder 4"/>
          <p:cNvSpPr>
            <a:spLocks noGrp="1"/>
          </p:cNvSpPr>
          <p:nvPr>
            <p:ph type="dt" sz="half" idx="10"/>
          </p:nvPr>
        </p:nvSpPr>
        <p:spPr/>
        <p:txBody>
          <a:bodyPr/>
          <a:lstStyle>
            <a:lvl1pPr>
              <a:defRPr/>
            </a:lvl1pPr>
          </a:lstStyle>
          <a:p>
            <a:r>
              <a:rPr lang="en-US" altLang="ko-KR" smtClean="0"/>
              <a:t>Unit 11. Effective Teaching of Reading and Lesson Planning (Dr. Ian Done D. Ramos, 2020)</a:t>
            </a:r>
            <a:endParaRPr lang="en-US" altLang="zh-TW"/>
          </a:p>
        </p:txBody>
      </p:sp>
      <p:sp>
        <p:nvSpPr>
          <p:cNvPr id="6" name="Footer Placeholder 5"/>
          <p:cNvSpPr>
            <a:spLocks noGrp="1"/>
          </p:cNvSpPr>
          <p:nvPr>
            <p:ph type="ftr" sz="quarter" idx="11"/>
          </p:nvPr>
        </p:nvSpPr>
        <p:spPr/>
        <p:txBody>
          <a:bodyPr/>
          <a:lstStyle>
            <a:lvl1pPr>
              <a:defRPr/>
            </a:lvl1pPr>
          </a:lstStyle>
          <a:p>
            <a:endParaRPr lang="en-US" altLang="zh-TW"/>
          </a:p>
        </p:txBody>
      </p:sp>
      <p:sp>
        <p:nvSpPr>
          <p:cNvPr id="7" name="Slide Number Placeholder 6"/>
          <p:cNvSpPr>
            <a:spLocks noGrp="1"/>
          </p:cNvSpPr>
          <p:nvPr>
            <p:ph type="sldNum" sz="quarter" idx="12"/>
          </p:nvPr>
        </p:nvSpPr>
        <p:spPr/>
        <p:txBody>
          <a:bodyPr/>
          <a:lstStyle>
            <a:lvl1pPr>
              <a:defRPr/>
            </a:lvl1pPr>
          </a:lstStyle>
          <a:p>
            <a:fld id="{AF3E061E-6EA6-405C-83E7-73A0ABCF8D11}" type="slidenum">
              <a:rPr lang="en-US" altLang="zh-TW"/>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ko-KR" smtClean="0"/>
              <a:t>Click to edit Master title style</a:t>
            </a:r>
            <a:endParaRPr lang="ko-KR"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ko-K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ko-K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7" name="Date Placeholder 6"/>
          <p:cNvSpPr>
            <a:spLocks noGrp="1"/>
          </p:cNvSpPr>
          <p:nvPr>
            <p:ph type="dt" sz="half" idx="10"/>
          </p:nvPr>
        </p:nvSpPr>
        <p:spPr/>
        <p:txBody>
          <a:bodyPr/>
          <a:lstStyle>
            <a:lvl1pPr>
              <a:defRPr/>
            </a:lvl1pPr>
          </a:lstStyle>
          <a:p>
            <a:r>
              <a:rPr lang="en-US" altLang="ko-KR" smtClean="0"/>
              <a:t>Unit 11. Effective Teaching of Reading and Lesson Planning (Dr. Ian Done D. Ramos, 2020)</a:t>
            </a:r>
            <a:endParaRPr lang="en-US" altLang="zh-TW"/>
          </a:p>
        </p:txBody>
      </p:sp>
      <p:sp>
        <p:nvSpPr>
          <p:cNvPr id="8" name="Footer Placeholder 7"/>
          <p:cNvSpPr>
            <a:spLocks noGrp="1"/>
          </p:cNvSpPr>
          <p:nvPr>
            <p:ph type="ftr" sz="quarter" idx="11"/>
          </p:nvPr>
        </p:nvSpPr>
        <p:spPr/>
        <p:txBody>
          <a:bodyPr/>
          <a:lstStyle>
            <a:lvl1pPr>
              <a:defRPr/>
            </a:lvl1pPr>
          </a:lstStyle>
          <a:p>
            <a:endParaRPr lang="en-US" altLang="zh-TW"/>
          </a:p>
        </p:txBody>
      </p:sp>
      <p:sp>
        <p:nvSpPr>
          <p:cNvPr id="9" name="Slide Number Placeholder 8"/>
          <p:cNvSpPr>
            <a:spLocks noGrp="1"/>
          </p:cNvSpPr>
          <p:nvPr>
            <p:ph type="sldNum" sz="quarter" idx="12"/>
          </p:nvPr>
        </p:nvSpPr>
        <p:spPr/>
        <p:txBody>
          <a:bodyPr/>
          <a:lstStyle>
            <a:lvl1pPr>
              <a:defRPr/>
            </a:lvl1pPr>
          </a:lstStyle>
          <a:p>
            <a:fld id="{33A3BFDE-E556-45CD-ABE8-575AEAAEC38A}" type="slidenum">
              <a:rPr lang="en-US" altLang="zh-TW"/>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mtClean="0"/>
              <a:t>Click to edit Master title style</a:t>
            </a:r>
            <a:endParaRPr lang="ko-KR" altLang="en-US"/>
          </a:p>
        </p:txBody>
      </p:sp>
      <p:sp>
        <p:nvSpPr>
          <p:cNvPr id="3" name="Date Placeholder 2"/>
          <p:cNvSpPr>
            <a:spLocks noGrp="1"/>
          </p:cNvSpPr>
          <p:nvPr>
            <p:ph type="dt" sz="half" idx="10"/>
          </p:nvPr>
        </p:nvSpPr>
        <p:spPr/>
        <p:txBody>
          <a:bodyPr/>
          <a:lstStyle>
            <a:lvl1pPr>
              <a:defRPr/>
            </a:lvl1pPr>
          </a:lstStyle>
          <a:p>
            <a:r>
              <a:rPr lang="en-US" altLang="ko-KR" smtClean="0"/>
              <a:t>Unit 11. Effective Teaching of Reading and Lesson Planning (Dr. Ian Done D. Ramos, 2020)</a:t>
            </a:r>
            <a:endParaRPr lang="en-US" altLang="zh-TW"/>
          </a:p>
        </p:txBody>
      </p:sp>
      <p:sp>
        <p:nvSpPr>
          <p:cNvPr id="4" name="Footer Placeholder 3"/>
          <p:cNvSpPr>
            <a:spLocks noGrp="1"/>
          </p:cNvSpPr>
          <p:nvPr>
            <p:ph type="ftr" sz="quarter" idx="11"/>
          </p:nvPr>
        </p:nvSpPr>
        <p:spPr/>
        <p:txBody>
          <a:bodyPr/>
          <a:lstStyle>
            <a:lvl1pPr>
              <a:defRPr/>
            </a:lvl1pPr>
          </a:lstStyle>
          <a:p>
            <a:endParaRPr lang="en-US" altLang="zh-TW"/>
          </a:p>
        </p:txBody>
      </p:sp>
      <p:sp>
        <p:nvSpPr>
          <p:cNvPr id="5" name="Slide Number Placeholder 4"/>
          <p:cNvSpPr>
            <a:spLocks noGrp="1"/>
          </p:cNvSpPr>
          <p:nvPr>
            <p:ph type="sldNum" sz="quarter" idx="12"/>
          </p:nvPr>
        </p:nvSpPr>
        <p:spPr/>
        <p:txBody>
          <a:bodyPr/>
          <a:lstStyle>
            <a:lvl1pPr>
              <a:defRPr/>
            </a:lvl1pPr>
          </a:lstStyle>
          <a:p>
            <a:fld id="{B8A110E7-6100-4403-A291-86888A311879}" type="slidenum">
              <a:rPr lang="en-US" altLang="zh-TW"/>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ko-KR" smtClean="0"/>
              <a:t>Unit 11. Effective Teaching of Reading and Lesson Planning (Dr. Ian Done D. Ramos, 2020)</a:t>
            </a:r>
            <a:endParaRPr lang="en-US" altLang="zh-TW"/>
          </a:p>
        </p:txBody>
      </p:sp>
      <p:sp>
        <p:nvSpPr>
          <p:cNvPr id="3" name="Footer Placeholder 2"/>
          <p:cNvSpPr>
            <a:spLocks noGrp="1"/>
          </p:cNvSpPr>
          <p:nvPr>
            <p:ph type="ftr" sz="quarter" idx="11"/>
          </p:nvPr>
        </p:nvSpPr>
        <p:spPr/>
        <p:txBody>
          <a:bodyPr/>
          <a:lstStyle>
            <a:lvl1pPr>
              <a:defRPr/>
            </a:lvl1pPr>
          </a:lstStyle>
          <a:p>
            <a:endParaRPr lang="en-US" altLang="zh-TW"/>
          </a:p>
        </p:txBody>
      </p:sp>
      <p:sp>
        <p:nvSpPr>
          <p:cNvPr id="4" name="Slide Number Placeholder 3"/>
          <p:cNvSpPr>
            <a:spLocks noGrp="1"/>
          </p:cNvSpPr>
          <p:nvPr>
            <p:ph type="sldNum" sz="quarter" idx="12"/>
          </p:nvPr>
        </p:nvSpPr>
        <p:spPr/>
        <p:txBody>
          <a:bodyPr/>
          <a:lstStyle>
            <a:lvl1pPr>
              <a:defRPr/>
            </a:lvl1pPr>
          </a:lstStyle>
          <a:p>
            <a:fld id="{62B11758-9B63-48C1-B5A0-FB02162B8260}" type="slidenum">
              <a:rPr lang="en-US" altLang="zh-TW"/>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ko-KR" smtClean="0"/>
              <a:t>Click to edit Master title style</a:t>
            </a:r>
            <a:endParaRPr lang="ko-KR"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ko-KR" smtClean="0"/>
              <a:t>Unit 11. Effective Teaching of Reading and Lesson Planning (Dr. Ian Done D. Ramos, 2020)</a:t>
            </a:r>
            <a:endParaRPr lang="en-US" altLang="zh-TW"/>
          </a:p>
        </p:txBody>
      </p:sp>
      <p:sp>
        <p:nvSpPr>
          <p:cNvPr id="6" name="Footer Placeholder 5"/>
          <p:cNvSpPr>
            <a:spLocks noGrp="1"/>
          </p:cNvSpPr>
          <p:nvPr>
            <p:ph type="ftr" sz="quarter" idx="11"/>
          </p:nvPr>
        </p:nvSpPr>
        <p:spPr/>
        <p:txBody>
          <a:bodyPr/>
          <a:lstStyle>
            <a:lvl1pPr>
              <a:defRPr/>
            </a:lvl1pPr>
          </a:lstStyle>
          <a:p>
            <a:endParaRPr lang="en-US" altLang="zh-TW"/>
          </a:p>
        </p:txBody>
      </p:sp>
      <p:sp>
        <p:nvSpPr>
          <p:cNvPr id="7" name="Slide Number Placeholder 6"/>
          <p:cNvSpPr>
            <a:spLocks noGrp="1"/>
          </p:cNvSpPr>
          <p:nvPr>
            <p:ph type="sldNum" sz="quarter" idx="12"/>
          </p:nvPr>
        </p:nvSpPr>
        <p:spPr/>
        <p:txBody>
          <a:bodyPr/>
          <a:lstStyle>
            <a:lvl1pPr>
              <a:defRPr/>
            </a:lvl1pPr>
          </a:lstStyle>
          <a:p>
            <a:fld id="{22F715C7-EF49-4AD7-948D-A7C840DECC4A}" type="slidenum">
              <a:rPr lang="en-US" altLang="zh-TW"/>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ko-KR" smtClean="0"/>
              <a:t>Click to edit Master title style</a:t>
            </a:r>
            <a:endParaRPr lang="ko-KR"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ko-KR" smtClean="0"/>
              <a:t>Unit 11. Effective Teaching of Reading and Lesson Planning (Dr. Ian Done D. Ramos, 2020)</a:t>
            </a:r>
            <a:endParaRPr lang="en-US" altLang="zh-TW"/>
          </a:p>
        </p:txBody>
      </p:sp>
      <p:sp>
        <p:nvSpPr>
          <p:cNvPr id="6" name="Footer Placeholder 5"/>
          <p:cNvSpPr>
            <a:spLocks noGrp="1"/>
          </p:cNvSpPr>
          <p:nvPr>
            <p:ph type="ftr" sz="quarter" idx="11"/>
          </p:nvPr>
        </p:nvSpPr>
        <p:spPr/>
        <p:txBody>
          <a:bodyPr/>
          <a:lstStyle>
            <a:lvl1pPr>
              <a:defRPr/>
            </a:lvl1pPr>
          </a:lstStyle>
          <a:p>
            <a:endParaRPr lang="en-US" altLang="zh-TW"/>
          </a:p>
        </p:txBody>
      </p:sp>
      <p:sp>
        <p:nvSpPr>
          <p:cNvPr id="7" name="Slide Number Placeholder 6"/>
          <p:cNvSpPr>
            <a:spLocks noGrp="1"/>
          </p:cNvSpPr>
          <p:nvPr>
            <p:ph type="sldNum" sz="quarter" idx="12"/>
          </p:nvPr>
        </p:nvSpPr>
        <p:spPr/>
        <p:txBody>
          <a:bodyPr/>
          <a:lstStyle>
            <a:lvl1pPr>
              <a:defRPr/>
            </a:lvl1pPr>
          </a:lstStyle>
          <a:p>
            <a:fld id="{AB574377-2F51-441A-9CC4-23BB8390C42E}" type="slidenum">
              <a:rPr lang="en-US" altLang="zh-TW"/>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32" name="Picture 8" descr="1169843_66485452"/>
          <p:cNvPicPr>
            <a:picLocks noChangeAspect="1" noChangeArrowheads="1"/>
          </p:cNvPicPr>
          <p:nvPr/>
        </p:nvPicPr>
        <p:blipFill>
          <a:blip r:embed="rId13" cstate="print"/>
          <a:srcRect r="-3"/>
          <a:stretch>
            <a:fillRect/>
          </a:stretch>
        </p:blipFill>
        <p:spPr bwMode="auto">
          <a:xfrm>
            <a:off x="-36513" y="4763"/>
            <a:ext cx="9180513" cy="6853237"/>
          </a:xfrm>
          <a:prstGeom prst="rect">
            <a:avLst/>
          </a:prstGeom>
          <a:noFill/>
        </p:spPr>
      </p:pic>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r>
              <a:rPr lang="en-US" altLang="ko-KR" smtClean="0"/>
              <a:t>Unit 11. Effective Teaching of Reading and Lesson Planning (Dr. Ian Done D. Ramos, 2020)</a:t>
            </a:r>
            <a:endParaRPr lang="en-US" altLang="zh-TW"/>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zh-TW"/>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CCDDAD4-435B-4F07-B2D1-BE3FCA0DB4E8}"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Impact" pitchFamily="34" charset="0"/>
          <a:ea typeface="新細明體" pitchFamily="18" charset="-120"/>
        </a:defRPr>
      </a:lvl2pPr>
      <a:lvl3pPr algn="ctr" rtl="0" fontAlgn="base">
        <a:spcBef>
          <a:spcPct val="0"/>
        </a:spcBef>
        <a:spcAft>
          <a:spcPct val="0"/>
        </a:spcAft>
        <a:defRPr kumimoji="1" sz="4400">
          <a:solidFill>
            <a:schemeClr val="tx2"/>
          </a:solidFill>
          <a:latin typeface="Impact" pitchFamily="34" charset="0"/>
          <a:ea typeface="新細明體" pitchFamily="18" charset="-120"/>
        </a:defRPr>
      </a:lvl3pPr>
      <a:lvl4pPr algn="ctr" rtl="0" fontAlgn="base">
        <a:spcBef>
          <a:spcPct val="0"/>
        </a:spcBef>
        <a:spcAft>
          <a:spcPct val="0"/>
        </a:spcAft>
        <a:defRPr kumimoji="1" sz="4400">
          <a:solidFill>
            <a:schemeClr val="tx2"/>
          </a:solidFill>
          <a:latin typeface="Impact" pitchFamily="34" charset="0"/>
          <a:ea typeface="新細明體" pitchFamily="18" charset="-120"/>
        </a:defRPr>
      </a:lvl4pPr>
      <a:lvl5pPr algn="ctr" rtl="0" fontAlgn="base">
        <a:spcBef>
          <a:spcPct val="0"/>
        </a:spcBef>
        <a:spcAft>
          <a:spcPct val="0"/>
        </a:spcAft>
        <a:defRPr kumimoji="1" sz="4400">
          <a:solidFill>
            <a:schemeClr val="tx2"/>
          </a:solidFill>
          <a:latin typeface="Impact" pitchFamily="34" charset="0"/>
          <a:ea typeface="新細明體" pitchFamily="18" charset="-120"/>
        </a:defRPr>
      </a:lvl5pPr>
      <a:lvl6pPr marL="457200" algn="ctr" rtl="0" fontAlgn="base">
        <a:spcBef>
          <a:spcPct val="0"/>
        </a:spcBef>
        <a:spcAft>
          <a:spcPct val="0"/>
        </a:spcAft>
        <a:defRPr kumimoji="1" sz="4400">
          <a:solidFill>
            <a:schemeClr val="tx2"/>
          </a:solidFill>
          <a:latin typeface="Impact" pitchFamily="34" charset="0"/>
          <a:ea typeface="新細明體" pitchFamily="18" charset="-120"/>
        </a:defRPr>
      </a:lvl6pPr>
      <a:lvl7pPr marL="914400" algn="ctr" rtl="0" fontAlgn="base">
        <a:spcBef>
          <a:spcPct val="0"/>
        </a:spcBef>
        <a:spcAft>
          <a:spcPct val="0"/>
        </a:spcAft>
        <a:defRPr kumimoji="1" sz="4400">
          <a:solidFill>
            <a:schemeClr val="tx2"/>
          </a:solidFill>
          <a:latin typeface="Impact" pitchFamily="34" charset="0"/>
          <a:ea typeface="新細明體" pitchFamily="18" charset="-120"/>
        </a:defRPr>
      </a:lvl7pPr>
      <a:lvl8pPr marL="1371600" algn="ctr" rtl="0" fontAlgn="base">
        <a:spcBef>
          <a:spcPct val="0"/>
        </a:spcBef>
        <a:spcAft>
          <a:spcPct val="0"/>
        </a:spcAft>
        <a:defRPr kumimoji="1" sz="4400">
          <a:solidFill>
            <a:schemeClr val="tx2"/>
          </a:solidFill>
          <a:latin typeface="Impact" pitchFamily="34" charset="0"/>
          <a:ea typeface="新細明體" pitchFamily="18" charset="-120"/>
        </a:defRPr>
      </a:lvl8pPr>
      <a:lvl9pPr marL="1828800" algn="ctr" rtl="0" fontAlgn="base">
        <a:spcBef>
          <a:spcPct val="0"/>
        </a:spcBef>
        <a:spcAft>
          <a:spcPct val="0"/>
        </a:spcAft>
        <a:defRPr kumimoji="1" sz="4400">
          <a:solidFill>
            <a:schemeClr val="tx2"/>
          </a:solidFill>
          <a:latin typeface="Impact" pitchFamily="34" charset="0"/>
          <a:ea typeface="新細明體" pitchFamily="18" charset="-120"/>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bwMode="auto">
          <a:xfrm>
            <a:off x="928662" y="214290"/>
            <a:ext cx="7391400" cy="120492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80000"/>
              </a:lnSpc>
              <a:spcBef>
                <a:spcPct val="20000"/>
              </a:spcBef>
              <a:spcAft>
                <a:spcPct val="0"/>
              </a:spcAft>
              <a:buClrTx/>
              <a:buSzTx/>
              <a:buFontTx/>
              <a:buChar char="•"/>
              <a:tabLst/>
              <a:defRPr/>
            </a:pPr>
            <a:endParaRPr kumimoji="1" lang="en-US" altLang="ko-KR" sz="3200" b="0" i="0" u="none" strike="noStrike" kern="0" cap="none" spc="0" normalizeH="0" baseline="0" noProof="0" dirty="0" smtClean="0">
              <a:ln>
                <a:noFill/>
              </a:ln>
              <a:solidFill>
                <a:schemeClr val="tx1"/>
              </a:solidFill>
              <a:effectLst/>
              <a:uLnTx/>
              <a:uFillTx/>
              <a:latin typeface="+mn-lt"/>
              <a:ea typeface="굴림" pitchFamily="50" charset="-127"/>
              <a:cs typeface="+mn-cs"/>
            </a:endParaRPr>
          </a:p>
          <a:p>
            <a:pPr marL="342900" lvl="0" indent="-342900" algn="ctr">
              <a:lnSpc>
                <a:spcPct val="80000"/>
              </a:lnSpc>
              <a:spcBef>
                <a:spcPct val="20000"/>
              </a:spcBef>
              <a:defRPr/>
            </a:pPr>
            <a:r>
              <a:rPr lang="en-US" altLang="ko-KR" sz="4400" kern="0" dirty="0" smtClean="0">
                <a:latin typeface="Berlin Sans FB"/>
                <a:ea typeface="굴림" pitchFamily="50" charset="-127"/>
                <a:cs typeface="Times New Roman" pitchFamily="18" charset="0"/>
              </a:rPr>
              <a:t>Unit 11. Effective Teaching </a:t>
            </a:r>
          </a:p>
          <a:p>
            <a:pPr marL="342900" lvl="0" indent="-342900" algn="ctr">
              <a:lnSpc>
                <a:spcPct val="80000"/>
              </a:lnSpc>
              <a:spcBef>
                <a:spcPct val="20000"/>
              </a:spcBef>
              <a:defRPr/>
            </a:pPr>
            <a:r>
              <a:rPr lang="en-US" altLang="ko-KR" sz="4400" kern="0" dirty="0" smtClean="0">
                <a:latin typeface="Berlin Sans FB"/>
                <a:ea typeface="굴림" pitchFamily="50" charset="-127"/>
                <a:cs typeface="Times New Roman" pitchFamily="18" charset="0"/>
              </a:rPr>
              <a:t>of Reading and Lesson Planning</a:t>
            </a:r>
          </a:p>
        </p:txBody>
      </p:sp>
      <p:sp>
        <p:nvSpPr>
          <p:cNvPr id="3" name="Date Placeholder 2"/>
          <p:cNvSpPr>
            <a:spLocks noGrp="1"/>
          </p:cNvSpPr>
          <p:nvPr>
            <p:ph type="dt" sz="half" idx="10"/>
          </p:nvPr>
        </p:nvSpPr>
        <p:spPr>
          <a:xfrm>
            <a:off x="71406" y="6572272"/>
            <a:ext cx="5643602" cy="285753"/>
          </a:xfrm>
        </p:spPr>
        <p:txBody>
          <a:bodyPr/>
          <a:lstStyle/>
          <a:p>
            <a:r>
              <a:rPr lang="en-US" altLang="ko-KR" sz="1000" smtClean="0"/>
              <a:t>Unit 11. Effective Teaching of Reading and Lesson Planning (Dr. Ian Done D. Ramos, 2020)</a:t>
            </a:r>
            <a:endParaRPr lang="en-US" altLang="zh-TW" sz="1000" dirty="0"/>
          </a:p>
        </p:txBody>
      </p:sp>
      <p:sp>
        <p:nvSpPr>
          <p:cNvPr id="4" name="Slide Number Placeholder 3"/>
          <p:cNvSpPr>
            <a:spLocks noGrp="1"/>
          </p:cNvSpPr>
          <p:nvPr>
            <p:ph type="sldNum" sz="quarter" idx="12"/>
          </p:nvPr>
        </p:nvSpPr>
        <p:spPr>
          <a:xfrm>
            <a:off x="8386818" y="6572272"/>
            <a:ext cx="614338" cy="327047"/>
          </a:xfrm>
        </p:spPr>
        <p:txBody>
          <a:bodyPr/>
          <a:lstStyle/>
          <a:p>
            <a:fld id="{7FADE8AB-804C-4C49-B4D0-BAC458B3A75C}" type="slidenum">
              <a:rPr lang="en-US" altLang="zh-TW" sz="1000" smtClean="0">
                <a:solidFill>
                  <a:schemeClr val="bg1"/>
                </a:solidFill>
              </a:rPr>
              <a:pPr/>
              <a:t>1</a:t>
            </a:fld>
            <a:endParaRPr lang="en-US" altLang="zh-TW" sz="1000" dirty="0">
              <a:solidFill>
                <a:schemeClr val="bg1"/>
              </a:solidFill>
            </a:endParaRPr>
          </a:p>
        </p:txBody>
      </p:sp>
      <p:sp>
        <p:nvSpPr>
          <p:cNvPr id="5" name="Text Box 38"/>
          <p:cNvSpPr txBox="1">
            <a:spLocks noChangeArrowheads="1"/>
          </p:cNvSpPr>
          <p:nvPr/>
        </p:nvSpPr>
        <p:spPr bwMode="auto">
          <a:xfrm>
            <a:off x="357158" y="2783515"/>
            <a:ext cx="8405842" cy="1323439"/>
          </a:xfrm>
          <a:prstGeom prst="rect">
            <a:avLst/>
          </a:prstGeom>
          <a:noFill/>
          <a:ln w="9525">
            <a:noFill/>
            <a:miter lim="800000"/>
            <a:headEnd/>
            <a:tailEnd/>
          </a:ln>
          <a:effectLst/>
        </p:spPr>
        <p:txBody>
          <a:bodyPr wrap="square">
            <a:spAutoFit/>
          </a:bodyPr>
          <a:lstStyle/>
          <a:p>
            <a:pPr marL="514350" indent="-514350" algn="just"/>
            <a:r>
              <a:rPr lang="en-US" altLang="zh-TW" sz="2000" dirty="0" smtClean="0">
                <a:latin typeface="Arial" pitchFamily="34" charset="0"/>
                <a:cs typeface="Arial" pitchFamily="34" charset="0"/>
              </a:rPr>
              <a:t>Name: </a:t>
            </a:r>
          </a:p>
          <a:p>
            <a:pPr marL="514350" indent="-514350" algn="just"/>
            <a:r>
              <a:rPr lang="en-US" altLang="zh-TW" sz="2000" dirty="0" smtClean="0">
                <a:latin typeface="Arial" pitchFamily="34" charset="0"/>
                <a:cs typeface="Arial" pitchFamily="34" charset="0"/>
              </a:rPr>
              <a:t>Student Number:</a:t>
            </a:r>
          </a:p>
          <a:p>
            <a:pPr marL="514350" indent="-514350" algn="just"/>
            <a:r>
              <a:rPr lang="en-US" altLang="zh-TW" sz="2000" dirty="0" smtClean="0">
                <a:latin typeface="Arial" pitchFamily="34" charset="0"/>
                <a:cs typeface="Arial" pitchFamily="34" charset="0"/>
              </a:rPr>
              <a:t>Date:</a:t>
            </a:r>
          </a:p>
          <a:p>
            <a:pPr marL="514350" indent="-514350" algn="just"/>
            <a:r>
              <a:rPr lang="en-US" altLang="zh-TW" sz="2000" dirty="0" smtClean="0">
                <a:latin typeface="Arial" pitchFamily="34" charset="0"/>
                <a:cs typeface="Arial" pitchFamily="34" charset="0"/>
              </a:rPr>
              <a:t>Score: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386818" y="6572272"/>
            <a:ext cx="614338" cy="327047"/>
          </a:xfrm>
        </p:spPr>
        <p:txBody>
          <a:bodyPr/>
          <a:lstStyle/>
          <a:p>
            <a:fld id="{7FADE8AB-804C-4C49-B4D0-BAC458B3A75C}" type="slidenum">
              <a:rPr lang="en-US" altLang="zh-TW" sz="1000" smtClean="0">
                <a:solidFill>
                  <a:schemeClr val="bg1"/>
                </a:solidFill>
              </a:rPr>
              <a:pPr/>
              <a:t>10</a:t>
            </a:fld>
            <a:endParaRPr lang="en-US" altLang="zh-TW" sz="1000" dirty="0">
              <a:solidFill>
                <a:schemeClr val="bg1"/>
              </a:solidFill>
            </a:endParaRPr>
          </a:p>
        </p:txBody>
      </p:sp>
      <p:sp>
        <p:nvSpPr>
          <p:cNvPr id="8" name="Text Box 38"/>
          <p:cNvSpPr txBox="1">
            <a:spLocks noChangeArrowheads="1"/>
          </p:cNvSpPr>
          <p:nvPr/>
        </p:nvSpPr>
        <p:spPr bwMode="auto">
          <a:xfrm>
            <a:off x="285720" y="142852"/>
            <a:ext cx="8215338" cy="5632311"/>
          </a:xfrm>
          <a:prstGeom prst="rect">
            <a:avLst/>
          </a:prstGeom>
          <a:noFill/>
          <a:ln w="9525">
            <a:noFill/>
            <a:miter lim="800000"/>
            <a:headEnd/>
            <a:tailEnd/>
          </a:ln>
          <a:effectLst/>
        </p:spPr>
        <p:txBody>
          <a:bodyPr wrap="square">
            <a:spAutoFit/>
          </a:bodyPr>
          <a:lstStyle/>
          <a:p>
            <a:pPr marL="514350" indent="-514350" algn="just">
              <a:defRPr/>
            </a:pPr>
            <a:r>
              <a:rPr lang="en-US" altLang="zh-TW" sz="2000" kern="0" dirty="0" smtClean="0">
                <a:latin typeface="Arial" pitchFamily="34" charset="0"/>
                <a:cs typeface="Arial" pitchFamily="34" charset="0"/>
              </a:rPr>
              <a:t>	1. </a:t>
            </a:r>
            <a:r>
              <a:rPr lang="en-US" altLang="zh-TW" sz="2000" u="sng" kern="0" dirty="0" smtClean="0">
                <a:latin typeface="Arial" pitchFamily="34" charset="0"/>
                <a:cs typeface="Arial" pitchFamily="34" charset="0"/>
              </a:rPr>
              <a:t>Making predictions</a:t>
            </a:r>
            <a:r>
              <a:rPr lang="en-US" altLang="zh-TW" sz="2000" kern="0" dirty="0" smtClean="0">
                <a:latin typeface="Arial" pitchFamily="34" charset="0"/>
                <a:cs typeface="Arial" pitchFamily="34" charset="0"/>
              </a:rPr>
              <a:t>: Students should be guided to master the skill to predict what is going to happen next in the text because it is necessary to enable them to integrate and combine what has come with what is to come.</a:t>
            </a:r>
          </a:p>
          <a:p>
            <a:pPr marL="514350" indent="-514350" algn="just">
              <a:defRPr/>
            </a:pPr>
            <a:endParaRPr lang="en-US" altLang="zh-TW" sz="2000" kern="0" dirty="0" smtClean="0">
              <a:latin typeface="Arial" pitchFamily="34" charset="0"/>
              <a:cs typeface="Arial" pitchFamily="34" charset="0"/>
            </a:endParaRPr>
          </a:p>
          <a:p>
            <a:pPr marL="514350" indent="-514350" algn="just">
              <a:defRPr/>
            </a:pPr>
            <a:r>
              <a:rPr lang="en-US" altLang="zh-TW" sz="2000" kern="0" dirty="0" smtClean="0">
                <a:latin typeface="Arial" pitchFamily="34" charset="0"/>
                <a:cs typeface="Arial" pitchFamily="34" charset="0"/>
              </a:rPr>
              <a:t>	2. </a:t>
            </a:r>
            <a:r>
              <a:rPr lang="en-US" altLang="zh-TW" sz="2000" u="sng" kern="0" dirty="0" smtClean="0">
                <a:latin typeface="Arial" pitchFamily="34" charset="0"/>
                <a:cs typeface="Arial" pitchFamily="34" charset="0"/>
              </a:rPr>
              <a:t>Making selections</a:t>
            </a:r>
            <a:r>
              <a:rPr lang="en-US" altLang="zh-TW" sz="2000" kern="0" dirty="0" smtClean="0">
                <a:latin typeface="Arial" pitchFamily="34" charset="0"/>
                <a:cs typeface="Arial" pitchFamily="34" charset="0"/>
              </a:rPr>
              <a:t>: Proficient readers are more selective in what to read.</a:t>
            </a:r>
          </a:p>
          <a:p>
            <a:pPr marL="514350" indent="-514350" algn="just">
              <a:defRPr/>
            </a:pPr>
            <a:endParaRPr lang="en-US" altLang="zh-TW" sz="2000" kern="0" dirty="0" smtClean="0">
              <a:latin typeface="Arial" pitchFamily="34" charset="0"/>
              <a:cs typeface="Arial" pitchFamily="34" charset="0"/>
            </a:endParaRPr>
          </a:p>
          <a:p>
            <a:pPr marL="514350" indent="-514350" algn="just">
              <a:defRPr/>
            </a:pPr>
            <a:r>
              <a:rPr lang="en-US" altLang="zh-TW" sz="2000" kern="0" dirty="0" smtClean="0">
                <a:latin typeface="Arial" pitchFamily="34" charset="0"/>
                <a:cs typeface="Arial" pitchFamily="34" charset="0"/>
              </a:rPr>
              <a:t>	3. </a:t>
            </a:r>
            <a:r>
              <a:rPr lang="en-US" altLang="zh-TW" sz="2000" u="sng" kern="0" dirty="0" smtClean="0">
                <a:latin typeface="Arial" pitchFamily="34" charset="0"/>
                <a:cs typeface="Arial" pitchFamily="34" charset="0"/>
              </a:rPr>
              <a:t>Integrating prior knowledge</a:t>
            </a:r>
            <a:r>
              <a:rPr lang="en-US" altLang="zh-TW" sz="2000" kern="0" dirty="0" smtClean="0">
                <a:latin typeface="Arial" pitchFamily="34" charset="0"/>
                <a:cs typeface="Arial" pitchFamily="34" charset="0"/>
              </a:rPr>
              <a:t>: To facilitate comprehension, the schemata activated in the pre-reading section are required to be called upon.</a:t>
            </a:r>
          </a:p>
          <a:p>
            <a:pPr marL="514350" indent="-514350" algn="just">
              <a:defRPr/>
            </a:pPr>
            <a:endParaRPr lang="en-US" altLang="zh-TW" sz="2000" kern="0" dirty="0" smtClean="0">
              <a:latin typeface="Arial" pitchFamily="34" charset="0"/>
              <a:cs typeface="Arial" pitchFamily="34" charset="0"/>
            </a:endParaRPr>
          </a:p>
          <a:p>
            <a:pPr marL="514350" indent="-514350" algn="just">
              <a:defRPr/>
            </a:pPr>
            <a:r>
              <a:rPr lang="en-US" altLang="zh-TW" sz="2000" kern="0" dirty="0" smtClean="0">
                <a:latin typeface="Arial" pitchFamily="34" charset="0"/>
                <a:cs typeface="Arial" pitchFamily="34" charset="0"/>
              </a:rPr>
              <a:t>	4. </a:t>
            </a:r>
            <a:r>
              <a:rPr lang="en-US" altLang="zh-TW" sz="2000" u="sng" kern="0" dirty="0" smtClean="0">
                <a:latin typeface="Arial" pitchFamily="34" charset="0"/>
                <a:cs typeface="Arial" pitchFamily="34" charset="0"/>
              </a:rPr>
              <a:t>Skipping insignificant parts</a:t>
            </a:r>
            <a:r>
              <a:rPr lang="en-US" altLang="zh-TW" sz="2000" kern="0" dirty="0" smtClean="0">
                <a:latin typeface="Arial" pitchFamily="34" charset="0"/>
                <a:cs typeface="Arial" pitchFamily="34" charset="0"/>
              </a:rPr>
              <a:t>: The more proficient a person reads, the more he will concentrate on important pieces of information and skip unimportant pieces.</a:t>
            </a:r>
          </a:p>
          <a:p>
            <a:pPr marL="514350" indent="-514350" algn="just">
              <a:defRPr/>
            </a:pPr>
            <a:endParaRPr lang="en-US" altLang="zh-TW" sz="2000" kern="0" dirty="0" smtClean="0">
              <a:latin typeface="Arial" pitchFamily="34" charset="0"/>
              <a:cs typeface="Arial" pitchFamily="34" charset="0"/>
            </a:endParaRPr>
          </a:p>
          <a:p>
            <a:pPr marL="514350" indent="-514350" algn="just">
              <a:defRPr/>
            </a:pPr>
            <a:r>
              <a:rPr lang="en-US" altLang="zh-TW" sz="2000" kern="0" dirty="0" smtClean="0">
                <a:latin typeface="Arial" pitchFamily="34" charset="0"/>
                <a:cs typeface="Arial" pitchFamily="34" charset="0"/>
              </a:rPr>
              <a:t>	5. </a:t>
            </a:r>
            <a:r>
              <a:rPr lang="en-US" altLang="zh-TW" sz="2000" u="sng" kern="0" dirty="0" smtClean="0">
                <a:latin typeface="Arial" pitchFamily="34" charset="0"/>
                <a:cs typeface="Arial" pitchFamily="34" charset="0"/>
              </a:rPr>
              <a:t>Re-reading</a:t>
            </a:r>
            <a:r>
              <a:rPr lang="en-US" altLang="zh-TW" sz="2000" kern="0" dirty="0" smtClean="0">
                <a:latin typeface="Arial" pitchFamily="34" charset="0"/>
                <a:cs typeface="Arial" pitchFamily="34" charset="0"/>
              </a:rPr>
              <a:t>: Students should be made aware of the importance of re-reading to increase their comprehension.</a:t>
            </a:r>
          </a:p>
        </p:txBody>
      </p:sp>
      <p:sp>
        <p:nvSpPr>
          <p:cNvPr id="9" name="Text Box 38"/>
          <p:cNvSpPr txBox="1">
            <a:spLocks noChangeArrowheads="1"/>
          </p:cNvSpPr>
          <p:nvPr/>
        </p:nvSpPr>
        <p:spPr bwMode="auto">
          <a:xfrm>
            <a:off x="571472" y="6167786"/>
            <a:ext cx="8501122" cy="261610"/>
          </a:xfrm>
          <a:prstGeom prst="rect">
            <a:avLst/>
          </a:prstGeom>
          <a:noFill/>
          <a:ln w="9525">
            <a:noFill/>
            <a:miter lim="800000"/>
            <a:headEnd/>
            <a:tailEnd/>
          </a:ln>
        </p:spPr>
        <p:txBody>
          <a:bodyPr wrap="square">
            <a:spAutoFit/>
          </a:bodyPr>
          <a:lstStyle/>
          <a:p>
            <a:pPr marL="514350" indent="-514350" algn="just"/>
            <a:r>
              <a:rPr lang="en-US" altLang="zh-TW" sz="1100" dirty="0">
                <a:latin typeface="Times New Roman" pitchFamily="18" charset="0"/>
                <a:cs typeface="Times New Roman" pitchFamily="18" charset="0"/>
              </a:rPr>
              <a:t>Source: </a:t>
            </a:r>
            <a:r>
              <a:rPr lang="en-US" altLang="zh-TW" sz="1100" dirty="0" smtClean="0">
                <a:latin typeface="Times New Roman" pitchFamily="18" charset="0"/>
                <a:cs typeface="Times New Roman" pitchFamily="18" charset="0"/>
              </a:rPr>
              <a:t>https://www.researchgate.net/publication/321228081_A_Review_on_Reading_Theories_and_its_Implication_to_the_Teaching_of_Reading</a:t>
            </a:r>
          </a:p>
        </p:txBody>
      </p:sp>
      <p:sp>
        <p:nvSpPr>
          <p:cNvPr id="7" name="Date Placeholder 2"/>
          <p:cNvSpPr>
            <a:spLocks noGrp="1"/>
          </p:cNvSpPr>
          <p:nvPr>
            <p:ph type="dt" sz="half" idx="10"/>
          </p:nvPr>
        </p:nvSpPr>
        <p:spPr>
          <a:xfrm>
            <a:off x="71406" y="6572272"/>
            <a:ext cx="5643602" cy="285753"/>
          </a:xfrm>
        </p:spPr>
        <p:txBody>
          <a:bodyPr/>
          <a:lstStyle/>
          <a:p>
            <a:r>
              <a:rPr lang="en-US" altLang="ko-KR" sz="1000" smtClean="0"/>
              <a:t>Unit 11. Effective Teaching of Reading and Lesson Planning (Dr. Ian Done D. Ramos, 2020)</a:t>
            </a:r>
            <a:endParaRPr lang="en-US" altLang="zh-TW" sz="1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386818" y="6572272"/>
            <a:ext cx="614338" cy="327047"/>
          </a:xfrm>
        </p:spPr>
        <p:txBody>
          <a:bodyPr/>
          <a:lstStyle/>
          <a:p>
            <a:fld id="{7FADE8AB-804C-4C49-B4D0-BAC458B3A75C}" type="slidenum">
              <a:rPr lang="en-US" altLang="zh-TW" sz="1000" smtClean="0">
                <a:solidFill>
                  <a:schemeClr val="bg1"/>
                </a:solidFill>
              </a:rPr>
              <a:pPr/>
              <a:t>11</a:t>
            </a:fld>
            <a:endParaRPr lang="en-US" altLang="zh-TW" sz="1000" dirty="0">
              <a:solidFill>
                <a:schemeClr val="bg1"/>
              </a:solidFill>
            </a:endParaRPr>
          </a:p>
        </p:txBody>
      </p:sp>
      <p:sp>
        <p:nvSpPr>
          <p:cNvPr id="8" name="Text Box 38"/>
          <p:cNvSpPr txBox="1">
            <a:spLocks noChangeArrowheads="1"/>
          </p:cNvSpPr>
          <p:nvPr/>
        </p:nvSpPr>
        <p:spPr bwMode="auto">
          <a:xfrm>
            <a:off x="285720" y="142852"/>
            <a:ext cx="8215338" cy="5940088"/>
          </a:xfrm>
          <a:prstGeom prst="rect">
            <a:avLst/>
          </a:prstGeom>
          <a:noFill/>
          <a:ln w="9525">
            <a:noFill/>
            <a:miter lim="800000"/>
            <a:headEnd/>
            <a:tailEnd/>
          </a:ln>
          <a:effectLst/>
        </p:spPr>
        <p:txBody>
          <a:bodyPr wrap="square">
            <a:spAutoFit/>
          </a:bodyPr>
          <a:lstStyle/>
          <a:p>
            <a:pPr marL="514350" lvl="0" indent="-514350" algn="just">
              <a:defRPr/>
            </a:pPr>
            <a:r>
              <a:rPr lang="en-US" altLang="zh-TW" sz="2000" kern="0" dirty="0" smtClean="0">
                <a:latin typeface="Arial" pitchFamily="34" charset="0"/>
                <a:cs typeface="Arial" pitchFamily="34" charset="0"/>
              </a:rPr>
              <a:t>	6. </a:t>
            </a:r>
            <a:r>
              <a:rPr lang="en-US" altLang="zh-TW" sz="2000" u="sng" kern="0" dirty="0" smtClean="0">
                <a:latin typeface="Arial" pitchFamily="34" charset="0"/>
                <a:cs typeface="Arial" pitchFamily="34" charset="0"/>
              </a:rPr>
              <a:t>Making use of context or guessin</a:t>
            </a:r>
            <a:r>
              <a:rPr lang="en-US" altLang="zh-TW" sz="2000" kern="0" dirty="0" smtClean="0">
                <a:latin typeface="Arial" pitchFamily="34" charset="0"/>
                <a:cs typeface="Arial" pitchFamily="34" charset="0"/>
              </a:rPr>
              <a:t>g: encouraging students to define and understand every single unknown word in a text is necessary. They should also be taught to use the context to guess the meaning of unfamiliar words.</a:t>
            </a:r>
          </a:p>
          <a:p>
            <a:pPr marL="514350" lvl="0" indent="-514350" algn="just">
              <a:defRPr/>
            </a:pPr>
            <a:endParaRPr lang="en-US" altLang="zh-TW" sz="2000" kern="0" dirty="0" smtClean="0">
              <a:latin typeface="Arial" pitchFamily="34" charset="0"/>
              <a:cs typeface="Arial" pitchFamily="34" charset="0"/>
            </a:endParaRPr>
          </a:p>
          <a:p>
            <a:pPr marL="514350" lvl="0" indent="-514350" algn="just">
              <a:defRPr/>
            </a:pPr>
            <a:r>
              <a:rPr lang="en-US" altLang="zh-TW" sz="2000" kern="0" dirty="0" smtClean="0">
                <a:latin typeface="Arial" pitchFamily="34" charset="0"/>
                <a:cs typeface="Arial" pitchFamily="34" charset="0"/>
              </a:rPr>
              <a:t>	7. </a:t>
            </a:r>
            <a:r>
              <a:rPr lang="en-US" altLang="zh-TW" sz="2000" u="sng" kern="0" dirty="0" smtClean="0">
                <a:latin typeface="Arial" pitchFamily="34" charset="0"/>
                <a:cs typeface="Arial" pitchFamily="34" charset="0"/>
              </a:rPr>
              <a:t>Breaking words into their component parts</a:t>
            </a:r>
            <a:r>
              <a:rPr lang="en-US" altLang="zh-TW" sz="2000" kern="0" dirty="0" smtClean="0">
                <a:latin typeface="Arial" pitchFamily="34" charset="0"/>
                <a:cs typeface="Arial" pitchFamily="34" charset="0"/>
              </a:rPr>
              <a:t>: To read more efficiently, students should analyze unknown words by breaking them into their affixes or roots. Such analysis can help them guess the meaning of a word so that they do not need to consult a dictionary and keep the process of comprehension continuing.</a:t>
            </a:r>
          </a:p>
          <a:p>
            <a:pPr marL="514350" lvl="0" indent="-514350" algn="just">
              <a:defRPr/>
            </a:pPr>
            <a:endParaRPr lang="en-US" altLang="zh-TW" sz="2000" kern="0" dirty="0" smtClean="0">
              <a:latin typeface="Arial" pitchFamily="34" charset="0"/>
              <a:cs typeface="Arial" pitchFamily="34" charset="0"/>
            </a:endParaRPr>
          </a:p>
          <a:p>
            <a:pPr marL="514350" lvl="0" indent="-514350" algn="just">
              <a:defRPr/>
            </a:pPr>
            <a:r>
              <a:rPr lang="en-US" altLang="zh-TW" sz="2000" kern="0" dirty="0" smtClean="0">
                <a:latin typeface="Arial" pitchFamily="34" charset="0"/>
                <a:cs typeface="Arial" pitchFamily="34" charset="0"/>
              </a:rPr>
              <a:t>	8. </a:t>
            </a:r>
            <a:r>
              <a:rPr lang="en-US" altLang="zh-TW" sz="2000" u="sng" kern="0" dirty="0" smtClean="0">
                <a:latin typeface="Arial" pitchFamily="34" charset="0"/>
                <a:cs typeface="Arial" pitchFamily="34" charset="0"/>
              </a:rPr>
              <a:t>Reading in chunks</a:t>
            </a:r>
            <a:r>
              <a:rPr lang="en-US" altLang="zh-TW" sz="2000" kern="0" dirty="0" smtClean="0">
                <a:latin typeface="Arial" pitchFamily="34" charset="0"/>
                <a:cs typeface="Arial" pitchFamily="34" charset="0"/>
              </a:rPr>
              <a:t>: To read faster, students should practice reading groups of words together. Such an act will also improve comprehension.</a:t>
            </a:r>
          </a:p>
          <a:p>
            <a:pPr marL="514350" lvl="0" indent="-514350" algn="just">
              <a:defRPr/>
            </a:pPr>
            <a:endParaRPr lang="en-US" altLang="zh-TW" sz="2000" kern="0" dirty="0" smtClean="0">
              <a:latin typeface="Arial" pitchFamily="34" charset="0"/>
              <a:cs typeface="Arial" pitchFamily="34" charset="0"/>
            </a:endParaRPr>
          </a:p>
          <a:p>
            <a:pPr marL="514350" lvl="0" indent="-514350" algn="just">
              <a:defRPr/>
            </a:pPr>
            <a:r>
              <a:rPr lang="en-US" altLang="zh-TW" sz="2000" kern="0" dirty="0" smtClean="0">
                <a:latin typeface="Arial" pitchFamily="34" charset="0"/>
                <a:cs typeface="Arial" pitchFamily="34" charset="0"/>
              </a:rPr>
              <a:t>	9. </a:t>
            </a:r>
            <a:r>
              <a:rPr lang="en-US" altLang="zh-TW" sz="2000" u="sng" kern="0" dirty="0" smtClean="0">
                <a:latin typeface="Arial" pitchFamily="34" charset="0"/>
                <a:cs typeface="Arial" pitchFamily="34" charset="0"/>
              </a:rPr>
              <a:t>Pausing</a:t>
            </a:r>
            <a:r>
              <a:rPr lang="en-US" altLang="zh-TW" sz="2000" kern="0" dirty="0" smtClean="0">
                <a:latin typeface="Arial" pitchFamily="34" charset="0"/>
                <a:cs typeface="Arial" pitchFamily="34" charset="0"/>
              </a:rPr>
              <a:t>: Good readers do not read with the same speed from the beginning to the end. At certain sections, he will pause to absorb and internalize the material being read and sort out information.</a:t>
            </a:r>
          </a:p>
        </p:txBody>
      </p:sp>
      <p:sp>
        <p:nvSpPr>
          <p:cNvPr id="9" name="Text Box 38"/>
          <p:cNvSpPr txBox="1">
            <a:spLocks noChangeArrowheads="1"/>
          </p:cNvSpPr>
          <p:nvPr/>
        </p:nvSpPr>
        <p:spPr bwMode="auto">
          <a:xfrm>
            <a:off x="571472" y="6167786"/>
            <a:ext cx="8501122" cy="261610"/>
          </a:xfrm>
          <a:prstGeom prst="rect">
            <a:avLst/>
          </a:prstGeom>
          <a:noFill/>
          <a:ln w="9525">
            <a:noFill/>
            <a:miter lim="800000"/>
            <a:headEnd/>
            <a:tailEnd/>
          </a:ln>
        </p:spPr>
        <p:txBody>
          <a:bodyPr wrap="square">
            <a:spAutoFit/>
          </a:bodyPr>
          <a:lstStyle/>
          <a:p>
            <a:pPr marL="514350" indent="-514350" algn="just"/>
            <a:r>
              <a:rPr lang="en-US" altLang="zh-TW" sz="1100" dirty="0">
                <a:latin typeface="Times New Roman" pitchFamily="18" charset="0"/>
                <a:cs typeface="Times New Roman" pitchFamily="18" charset="0"/>
              </a:rPr>
              <a:t>Source: </a:t>
            </a:r>
            <a:r>
              <a:rPr lang="en-US" altLang="zh-TW" sz="1100" dirty="0" smtClean="0">
                <a:latin typeface="Times New Roman" pitchFamily="18" charset="0"/>
                <a:cs typeface="Times New Roman" pitchFamily="18" charset="0"/>
              </a:rPr>
              <a:t>https://www.researchgate.net/publication/321228081_A_Review_on_Reading_Theories_and_its_Implication_to_the_Teaching_of_Reading</a:t>
            </a:r>
          </a:p>
        </p:txBody>
      </p:sp>
      <p:sp>
        <p:nvSpPr>
          <p:cNvPr id="7" name="Date Placeholder 2"/>
          <p:cNvSpPr>
            <a:spLocks noGrp="1"/>
          </p:cNvSpPr>
          <p:nvPr>
            <p:ph type="dt" sz="half" idx="10"/>
          </p:nvPr>
        </p:nvSpPr>
        <p:spPr>
          <a:xfrm>
            <a:off x="71406" y="6572272"/>
            <a:ext cx="5643602" cy="285753"/>
          </a:xfrm>
        </p:spPr>
        <p:txBody>
          <a:bodyPr/>
          <a:lstStyle/>
          <a:p>
            <a:r>
              <a:rPr lang="en-US" altLang="ko-KR" sz="1000" smtClean="0"/>
              <a:t>Unit 11. Effective Teaching of Reading and Lesson Planning (Dr. Ian Done D. Ramos, 2020)</a:t>
            </a:r>
            <a:endParaRPr lang="en-US" altLang="zh-TW" sz="1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386818" y="6572272"/>
            <a:ext cx="614338" cy="327047"/>
          </a:xfrm>
        </p:spPr>
        <p:txBody>
          <a:bodyPr/>
          <a:lstStyle/>
          <a:p>
            <a:fld id="{7FADE8AB-804C-4C49-B4D0-BAC458B3A75C}" type="slidenum">
              <a:rPr lang="en-US" altLang="zh-TW" sz="1000" smtClean="0">
                <a:solidFill>
                  <a:schemeClr val="bg1"/>
                </a:solidFill>
              </a:rPr>
              <a:pPr/>
              <a:t>12</a:t>
            </a:fld>
            <a:endParaRPr lang="en-US" altLang="zh-TW" sz="1000" dirty="0">
              <a:solidFill>
                <a:schemeClr val="bg1"/>
              </a:solidFill>
            </a:endParaRPr>
          </a:p>
        </p:txBody>
      </p:sp>
      <p:sp>
        <p:nvSpPr>
          <p:cNvPr id="8" name="Text Box 38"/>
          <p:cNvSpPr txBox="1">
            <a:spLocks noChangeArrowheads="1"/>
          </p:cNvSpPr>
          <p:nvPr/>
        </p:nvSpPr>
        <p:spPr bwMode="auto">
          <a:xfrm>
            <a:off x="285720" y="142852"/>
            <a:ext cx="8215338" cy="5632311"/>
          </a:xfrm>
          <a:prstGeom prst="rect">
            <a:avLst/>
          </a:prstGeom>
          <a:noFill/>
          <a:ln w="9525">
            <a:noFill/>
            <a:miter lim="800000"/>
            <a:headEnd/>
            <a:tailEnd/>
          </a:ln>
          <a:effectLst/>
        </p:spPr>
        <p:txBody>
          <a:bodyPr wrap="square">
            <a:spAutoFit/>
          </a:bodyPr>
          <a:lstStyle/>
          <a:p>
            <a:pPr marL="514350" indent="-514350" algn="just">
              <a:defRPr/>
            </a:pPr>
            <a:r>
              <a:rPr lang="en-US" altLang="zh-TW" sz="2000" kern="0" dirty="0" smtClean="0">
                <a:latin typeface="Arial" pitchFamily="34" charset="0"/>
                <a:cs typeface="Arial" pitchFamily="34" charset="0"/>
              </a:rPr>
              <a:t>	10. </a:t>
            </a:r>
            <a:r>
              <a:rPr lang="en-US" altLang="zh-TW" sz="2000" u="sng" kern="0" dirty="0" smtClean="0">
                <a:latin typeface="Arial" pitchFamily="34" charset="0"/>
                <a:cs typeface="Arial" pitchFamily="34" charset="0"/>
              </a:rPr>
              <a:t>Paraphrasing</a:t>
            </a:r>
            <a:r>
              <a:rPr lang="en-US" altLang="zh-TW" sz="2000" kern="0" dirty="0" smtClean="0">
                <a:latin typeface="Arial" pitchFamily="34" charset="0"/>
                <a:cs typeface="Arial" pitchFamily="34" charset="0"/>
              </a:rPr>
              <a:t>: Some parts of texts might need to be paraphrased sub-vocally to verify what it means.</a:t>
            </a:r>
          </a:p>
          <a:p>
            <a:pPr marL="514350" indent="-514350" algn="just">
              <a:defRPr/>
            </a:pPr>
            <a:endParaRPr lang="en-US" altLang="zh-TW" sz="2000" kern="0" dirty="0" smtClean="0">
              <a:latin typeface="Arial" pitchFamily="34" charset="0"/>
              <a:cs typeface="Arial" pitchFamily="34" charset="0"/>
            </a:endParaRPr>
          </a:p>
          <a:p>
            <a:pPr marL="514350" indent="-514350" algn="just">
              <a:defRPr/>
            </a:pPr>
            <a:r>
              <a:rPr lang="en-US" altLang="zh-TW" sz="2000" kern="0" dirty="0" smtClean="0">
                <a:latin typeface="Arial" pitchFamily="34" charset="0"/>
                <a:cs typeface="Arial" pitchFamily="34" charset="0"/>
              </a:rPr>
              <a:t>	11. </a:t>
            </a:r>
            <a:r>
              <a:rPr lang="en-US" altLang="zh-TW" sz="2000" u="sng" kern="0" dirty="0" smtClean="0">
                <a:latin typeface="Arial" pitchFamily="34" charset="0"/>
                <a:cs typeface="Arial" pitchFamily="34" charset="0"/>
              </a:rPr>
              <a:t>Monitoring</a:t>
            </a:r>
            <a:r>
              <a:rPr lang="en-US" altLang="zh-TW" sz="2000" kern="0" dirty="0" smtClean="0">
                <a:latin typeface="Arial" pitchFamily="34" charset="0"/>
                <a:cs typeface="Arial" pitchFamily="34" charset="0"/>
              </a:rPr>
              <a:t>: Good readers always check their understanding to evaluate whether the text or the reading of it, is meeting their goals.</a:t>
            </a:r>
          </a:p>
          <a:p>
            <a:pPr marL="514350" indent="-514350" algn="just">
              <a:defRPr/>
            </a:pPr>
            <a:r>
              <a:rPr lang="en-US" altLang="zh-TW" sz="2000" kern="0" dirty="0" smtClean="0">
                <a:latin typeface="Arial" pitchFamily="34" charset="0"/>
                <a:cs typeface="Arial" pitchFamily="34" charset="0"/>
              </a:rPr>
              <a:t> </a:t>
            </a:r>
          </a:p>
          <a:p>
            <a:pPr marL="514350" indent="-514350" algn="just">
              <a:defRPr/>
            </a:pPr>
            <a:r>
              <a:rPr lang="en-US" altLang="zh-TW" sz="2000" b="1" i="1" kern="0" dirty="0" smtClean="0">
                <a:latin typeface="Arial" pitchFamily="34" charset="0"/>
                <a:cs typeface="Arial" pitchFamily="34" charset="0"/>
              </a:rPr>
              <a:t>After-reading tips</a:t>
            </a:r>
          </a:p>
          <a:p>
            <a:pPr marL="514350" indent="-514350" algn="just">
              <a:defRPr/>
            </a:pPr>
            <a:endParaRPr lang="en-US" altLang="zh-TW" sz="2000" kern="0" dirty="0" smtClean="0">
              <a:latin typeface="Arial" pitchFamily="34" charset="0"/>
              <a:cs typeface="Arial" pitchFamily="34" charset="0"/>
            </a:endParaRPr>
          </a:p>
          <a:p>
            <a:pPr marL="514350" indent="-514350" algn="just">
              <a:defRPr/>
            </a:pPr>
            <a:r>
              <a:rPr lang="en-US" altLang="zh-TW" sz="2000" kern="0" dirty="0" smtClean="0">
                <a:latin typeface="Arial" pitchFamily="34" charset="0"/>
                <a:cs typeface="Arial" pitchFamily="34" charset="0"/>
              </a:rPr>
              <a:t>	Post-reading activities are essentially determined by the reading purpose and the information type extracted from the text. According to Barnett (1988), post-reading exercises first monitor students’ comprehension and then lead them to a deeper analysis of the text. In the real world, the reading is not directed to summarize a text content or to memorize the author’s viewpoint. The true goal of reading is to see into the author’s mind or to engage new information with what one already knows. To let the students check the information they did not comprehend or miscomprehended, holding a group discussion is recommended. </a:t>
            </a:r>
          </a:p>
        </p:txBody>
      </p:sp>
      <p:sp>
        <p:nvSpPr>
          <p:cNvPr id="9" name="Text Box 38"/>
          <p:cNvSpPr txBox="1">
            <a:spLocks noChangeArrowheads="1"/>
          </p:cNvSpPr>
          <p:nvPr/>
        </p:nvSpPr>
        <p:spPr bwMode="auto">
          <a:xfrm>
            <a:off x="571472" y="6167786"/>
            <a:ext cx="8501122" cy="261610"/>
          </a:xfrm>
          <a:prstGeom prst="rect">
            <a:avLst/>
          </a:prstGeom>
          <a:noFill/>
          <a:ln w="9525">
            <a:noFill/>
            <a:miter lim="800000"/>
            <a:headEnd/>
            <a:tailEnd/>
          </a:ln>
        </p:spPr>
        <p:txBody>
          <a:bodyPr wrap="square">
            <a:spAutoFit/>
          </a:bodyPr>
          <a:lstStyle/>
          <a:p>
            <a:pPr marL="514350" indent="-514350" algn="just"/>
            <a:r>
              <a:rPr lang="en-US" altLang="zh-TW" sz="1100" dirty="0">
                <a:latin typeface="Times New Roman" pitchFamily="18" charset="0"/>
                <a:cs typeface="Times New Roman" pitchFamily="18" charset="0"/>
              </a:rPr>
              <a:t>Source: </a:t>
            </a:r>
            <a:r>
              <a:rPr lang="en-US" altLang="zh-TW" sz="1100" dirty="0" smtClean="0">
                <a:latin typeface="Times New Roman" pitchFamily="18" charset="0"/>
                <a:cs typeface="Times New Roman" pitchFamily="18" charset="0"/>
              </a:rPr>
              <a:t>https://www.researchgate.net/publication/321228081_A_Review_on_Reading_Theories_and_its_Implication_to_the_Teaching_of_Reading</a:t>
            </a:r>
          </a:p>
        </p:txBody>
      </p:sp>
      <p:sp>
        <p:nvSpPr>
          <p:cNvPr id="7" name="Date Placeholder 2"/>
          <p:cNvSpPr>
            <a:spLocks noGrp="1"/>
          </p:cNvSpPr>
          <p:nvPr>
            <p:ph type="dt" sz="half" idx="10"/>
          </p:nvPr>
        </p:nvSpPr>
        <p:spPr>
          <a:xfrm>
            <a:off x="71406" y="6572272"/>
            <a:ext cx="5643602" cy="285753"/>
          </a:xfrm>
        </p:spPr>
        <p:txBody>
          <a:bodyPr/>
          <a:lstStyle/>
          <a:p>
            <a:r>
              <a:rPr lang="en-US" altLang="ko-KR" sz="1000" smtClean="0"/>
              <a:t>Unit 11. Effective Teaching of Reading and Lesson Planning (Dr. Ian Done D. Ramos, 2020)</a:t>
            </a:r>
            <a:endParaRPr lang="en-US" altLang="zh-TW" sz="1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386818" y="6572272"/>
            <a:ext cx="614338" cy="327047"/>
          </a:xfrm>
        </p:spPr>
        <p:txBody>
          <a:bodyPr/>
          <a:lstStyle/>
          <a:p>
            <a:fld id="{7FADE8AB-804C-4C49-B4D0-BAC458B3A75C}" type="slidenum">
              <a:rPr lang="en-US" altLang="zh-TW" sz="1000" smtClean="0">
                <a:solidFill>
                  <a:schemeClr val="bg1"/>
                </a:solidFill>
              </a:rPr>
              <a:pPr/>
              <a:t>13</a:t>
            </a:fld>
            <a:endParaRPr lang="en-US" altLang="zh-TW" sz="1000" dirty="0">
              <a:solidFill>
                <a:schemeClr val="bg1"/>
              </a:solidFill>
            </a:endParaRPr>
          </a:p>
        </p:txBody>
      </p:sp>
      <p:sp>
        <p:nvSpPr>
          <p:cNvPr id="8" name="Text Box 38"/>
          <p:cNvSpPr txBox="1">
            <a:spLocks noChangeArrowheads="1"/>
          </p:cNvSpPr>
          <p:nvPr/>
        </p:nvSpPr>
        <p:spPr bwMode="auto">
          <a:xfrm>
            <a:off x="285720" y="142852"/>
            <a:ext cx="8215338" cy="1938992"/>
          </a:xfrm>
          <a:prstGeom prst="rect">
            <a:avLst/>
          </a:prstGeom>
          <a:noFill/>
          <a:ln w="9525">
            <a:noFill/>
            <a:miter lim="800000"/>
            <a:headEnd/>
            <a:tailEnd/>
          </a:ln>
          <a:effectLst/>
        </p:spPr>
        <p:txBody>
          <a:bodyPr wrap="square">
            <a:spAutoFit/>
          </a:bodyPr>
          <a:lstStyle/>
          <a:p>
            <a:pPr marL="514350" indent="-514350" algn="just">
              <a:defRPr/>
            </a:pPr>
            <a:r>
              <a:rPr lang="en-US" altLang="zh-TW" sz="2000" kern="0" dirty="0" smtClean="0">
                <a:latin typeface="Arial" pitchFamily="34" charset="0"/>
                <a:cs typeface="Arial" pitchFamily="34" charset="0"/>
              </a:rPr>
              <a:t>	</a:t>
            </a:r>
            <a:r>
              <a:rPr lang="en-US" altLang="zh-TW" sz="2000" kern="0" dirty="0" err="1" smtClean="0">
                <a:latin typeface="Arial" pitchFamily="34" charset="0"/>
                <a:cs typeface="Arial" pitchFamily="34" charset="0"/>
              </a:rPr>
              <a:t>Vaezi</a:t>
            </a:r>
            <a:r>
              <a:rPr lang="en-US" altLang="zh-TW" sz="2000" kern="0" dirty="0" smtClean="0">
                <a:latin typeface="Arial" pitchFamily="34" charset="0"/>
                <a:cs typeface="Arial" pitchFamily="34" charset="0"/>
              </a:rPr>
              <a:t> (2006) accentuated that post-reading can stage generally take the form of these activities: (1) discussing the text: written/oral, (2) summarizing: written/oral, (3) making questions: written/oral, (3) answering questions: written/oral, (4) filling in forms and charts (5) writing reading logs (6) completing a text, (7) listening to or reading other related materials, and (7) role-playing.</a:t>
            </a:r>
          </a:p>
        </p:txBody>
      </p:sp>
      <p:sp>
        <p:nvSpPr>
          <p:cNvPr id="9" name="Text Box 38"/>
          <p:cNvSpPr txBox="1">
            <a:spLocks noChangeArrowheads="1"/>
          </p:cNvSpPr>
          <p:nvPr/>
        </p:nvSpPr>
        <p:spPr bwMode="auto">
          <a:xfrm>
            <a:off x="571472" y="6167786"/>
            <a:ext cx="8501122" cy="261610"/>
          </a:xfrm>
          <a:prstGeom prst="rect">
            <a:avLst/>
          </a:prstGeom>
          <a:noFill/>
          <a:ln w="9525">
            <a:noFill/>
            <a:miter lim="800000"/>
            <a:headEnd/>
            <a:tailEnd/>
          </a:ln>
        </p:spPr>
        <p:txBody>
          <a:bodyPr wrap="square">
            <a:spAutoFit/>
          </a:bodyPr>
          <a:lstStyle/>
          <a:p>
            <a:pPr marL="514350" indent="-514350" algn="just"/>
            <a:r>
              <a:rPr lang="en-US" altLang="zh-TW" sz="1100" dirty="0">
                <a:latin typeface="Times New Roman" pitchFamily="18" charset="0"/>
                <a:cs typeface="Times New Roman" pitchFamily="18" charset="0"/>
              </a:rPr>
              <a:t>Source: </a:t>
            </a:r>
            <a:r>
              <a:rPr lang="en-US" altLang="zh-TW" sz="1100" dirty="0" smtClean="0">
                <a:latin typeface="Times New Roman" pitchFamily="18" charset="0"/>
                <a:cs typeface="Times New Roman" pitchFamily="18" charset="0"/>
              </a:rPr>
              <a:t>https://www.researchgate.net/publication/321228081_A_Review_on_Reading_Theories_and_its_Implication_to_the_Teaching_of_Reading</a:t>
            </a:r>
          </a:p>
        </p:txBody>
      </p:sp>
      <p:sp>
        <p:nvSpPr>
          <p:cNvPr id="7" name="Date Placeholder 2"/>
          <p:cNvSpPr>
            <a:spLocks noGrp="1"/>
          </p:cNvSpPr>
          <p:nvPr>
            <p:ph type="dt" sz="half" idx="10"/>
          </p:nvPr>
        </p:nvSpPr>
        <p:spPr>
          <a:xfrm>
            <a:off x="71406" y="6572272"/>
            <a:ext cx="5643602" cy="285753"/>
          </a:xfrm>
        </p:spPr>
        <p:txBody>
          <a:bodyPr/>
          <a:lstStyle/>
          <a:p>
            <a:r>
              <a:rPr lang="en-US" altLang="ko-KR" sz="1000" smtClean="0"/>
              <a:t>Unit 11. Effective Teaching of Reading and Lesson Planning (Dr. Ian Done D. Ramos, 2020)</a:t>
            </a:r>
            <a:endParaRPr lang="en-US" altLang="zh-TW" sz="1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386818" y="6572272"/>
            <a:ext cx="614338" cy="327047"/>
          </a:xfrm>
        </p:spPr>
        <p:txBody>
          <a:bodyPr/>
          <a:lstStyle/>
          <a:p>
            <a:fld id="{7FADE8AB-804C-4C49-B4D0-BAC458B3A75C}" type="slidenum">
              <a:rPr lang="en-US" altLang="zh-TW" sz="1000" smtClean="0">
                <a:solidFill>
                  <a:schemeClr val="bg1"/>
                </a:solidFill>
              </a:rPr>
              <a:pPr/>
              <a:t>14</a:t>
            </a:fld>
            <a:endParaRPr lang="en-US" altLang="zh-TW" sz="1000" dirty="0">
              <a:solidFill>
                <a:schemeClr val="bg1"/>
              </a:solidFill>
            </a:endParaRPr>
          </a:p>
        </p:txBody>
      </p:sp>
      <p:sp>
        <p:nvSpPr>
          <p:cNvPr id="8" name="Text Box 38"/>
          <p:cNvSpPr txBox="1">
            <a:spLocks noChangeArrowheads="1"/>
          </p:cNvSpPr>
          <p:nvPr/>
        </p:nvSpPr>
        <p:spPr bwMode="auto">
          <a:xfrm>
            <a:off x="285720" y="142852"/>
            <a:ext cx="8215338" cy="1015663"/>
          </a:xfrm>
          <a:prstGeom prst="rect">
            <a:avLst/>
          </a:prstGeom>
          <a:noFill/>
          <a:ln w="9525">
            <a:noFill/>
            <a:miter lim="800000"/>
            <a:headEnd/>
            <a:tailEnd/>
          </a:ln>
          <a:effectLst/>
        </p:spPr>
        <p:txBody>
          <a:bodyPr wrap="square">
            <a:spAutoFit/>
          </a:bodyPr>
          <a:lstStyle/>
          <a:p>
            <a:pPr marL="514350" indent="-514350" algn="just">
              <a:defRPr/>
            </a:pPr>
            <a:r>
              <a:rPr lang="en-US" altLang="zh-TW" sz="2000" b="1" kern="0" dirty="0" smtClean="0">
                <a:latin typeface="Arial" pitchFamily="34" charset="0"/>
                <a:cs typeface="Arial" pitchFamily="34" charset="0"/>
              </a:rPr>
              <a:t>2. Lesson Planning for Reading Class</a:t>
            </a:r>
          </a:p>
          <a:p>
            <a:pPr marL="514350" indent="-514350" algn="just">
              <a:defRPr/>
            </a:pPr>
            <a:endParaRPr lang="en-US" altLang="zh-TW" sz="2000" kern="0" dirty="0" smtClean="0">
              <a:latin typeface="Arial" pitchFamily="34" charset="0"/>
              <a:cs typeface="Arial" pitchFamily="34" charset="0"/>
            </a:endParaRPr>
          </a:p>
          <a:p>
            <a:pPr marL="514350" indent="-514350" algn="just">
              <a:defRPr/>
            </a:pPr>
            <a:r>
              <a:rPr lang="en-US" altLang="zh-TW" sz="2000" kern="0" dirty="0" smtClean="0">
                <a:latin typeface="Arial" pitchFamily="34" charset="0"/>
                <a:cs typeface="Arial" pitchFamily="34" charset="0"/>
              </a:rPr>
              <a:t>See all the materials at my website or the university Canvass.</a:t>
            </a:r>
          </a:p>
        </p:txBody>
      </p:sp>
      <p:sp>
        <p:nvSpPr>
          <p:cNvPr id="9" name="Text Box 38"/>
          <p:cNvSpPr txBox="1">
            <a:spLocks noChangeArrowheads="1"/>
          </p:cNvSpPr>
          <p:nvPr/>
        </p:nvSpPr>
        <p:spPr bwMode="auto">
          <a:xfrm>
            <a:off x="571472" y="6167786"/>
            <a:ext cx="8501122" cy="261610"/>
          </a:xfrm>
          <a:prstGeom prst="rect">
            <a:avLst/>
          </a:prstGeom>
          <a:noFill/>
          <a:ln w="9525">
            <a:noFill/>
            <a:miter lim="800000"/>
            <a:headEnd/>
            <a:tailEnd/>
          </a:ln>
        </p:spPr>
        <p:txBody>
          <a:bodyPr wrap="square">
            <a:spAutoFit/>
          </a:bodyPr>
          <a:lstStyle/>
          <a:p>
            <a:pPr marL="514350" indent="-514350" algn="just"/>
            <a:r>
              <a:rPr lang="en-US" altLang="zh-TW" sz="1100" dirty="0">
                <a:latin typeface="Times New Roman" pitchFamily="18" charset="0"/>
                <a:cs typeface="Times New Roman" pitchFamily="18" charset="0"/>
              </a:rPr>
              <a:t>Source: </a:t>
            </a:r>
            <a:endParaRPr lang="en-US" altLang="zh-TW" sz="1100" dirty="0" smtClean="0">
              <a:latin typeface="Times New Roman" pitchFamily="18" charset="0"/>
              <a:cs typeface="Times New Roman" pitchFamily="18" charset="0"/>
            </a:endParaRPr>
          </a:p>
        </p:txBody>
      </p:sp>
      <p:sp>
        <p:nvSpPr>
          <p:cNvPr id="7" name="Date Placeholder 2"/>
          <p:cNvSpPr>
            <a:spLocks noGrp="1"/>
          </p:cNvSpPr>
          <p:nvPr>
            <p:ph type="dt" sz="half" idx="10"/>
          </p:nvPr>
        </p:nvSpPr>
        <p:spPr>
          <a:xfrm>
            <a:off x="71406" y="6572272"/>
            <a:ext cx="5643602" cy="285753"/>
          </a:xfrm>
        </p:spPr>
        <p:txBody>
          <a:bodyPr/>
          <a:lstStyle/>
          <a:p>
            <a:r>
              <a:rPr lang="en-US" altLang="ko-KR" sz="1000" smtClean="0"/>
              <a:t>Unit 11. Effective Teaching of Reading and Lesson Planning (Dr. Ian Done D. Ramos, 2020)</a:t>
            </a:r>
            <a:endParaRPr lang="en-US" altLang="zh-TW" sz="1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386818" y="6572272"/>
            <a:ext cx="614338" cy="327047"/>
          </a:xfrm>
        </p:spPr>
        <p:txBody>
          <a:bodyPr/>
          <a:lstStyle/>
          <a:p>
            <a:fld id="{7FADE8AB-804C-4C49-B4D0-BAC458B3A75C}" type="slidenum">
              <a:rPr lang="en-US" altLang="zh-TW" sz="1000" smtClean="0">
                <a:solidFill>
                  <a:schemeClr val="bg1"/>
                </a:solidFill>
              </a:rPr>
              <a:pPr/>
              <a:t>15</a:t>
            </a:fld>
            <a:endParaRPr lang="en-US" altLang="zh-TW" sz="1000" dirty="0">
              <a:solidFill>
                <a:schemeClr val="bg1"/>
              </a:solidFill>
            </a:endParaRPr>
          </a:p>
        </p:txBody>
      </p:sp>
      <p:sp>
        <p:nvSpPr>
          <p:cNvPr id="8" name="Text Box 38"/>
          <p:cNvSpPr txBox="1">
            <a:spLocks noChangeArrowheads="1"/>
          </p:cNvSpPr>
          <p:nvPr/>
        </p:nvSpPr>
        <p:spPr bwMode="auto">
          <a:xfrm>
            <a:off x="214314" y="285728"/>
            <a:ext cx="8715404" cy="3724096"/>
          </a:xfrm>
          <a:prstGeom prst="rect">
            <a:avLst/>
          </a:prstGeom>
          <a:noFill/>
          <a:ln w="9525">
            <a:noFill/>
            <a:miter lim="800000"/>
            <a:headEnd/>
            <a:tailEnd/>
          </a:ln>
          <a:effectLst/>
        </p:spPr>
        <p:txBody>
          <a:bodyPr wrap="square">
            <a:spAutoFit/>
          </a:bodyPr>
          <a:lstStyle/>
          <a:p>
            <a:pPr marL="514350" indent="-514350" algn="just" latinLnBrk="0">
              <a:defRPr/>
            </a:pPr>
            <a:r>
              <a:rPr lang="en-US" altLang="zh-TW" sz="2000" b="1" kern="0" dirty="0" smtClean="0">
                <a:latin typeface="Arial" pitchFamily="34" charset="0"/>
                <a:cs typeface="Arial" pitchFamily="34" charset="0"/>
              </a:rPr>
              <a:t>Reflection: </a:t>
            </a:r>
            <a:r>
              <a:rPr lang="en-US" altLang="zh-TW" kern="0" dirty="0" smtClean="0">
                <a:latin typeface="Arial" pitchFamily="34" charset="0"/>
                <a:cs typeface="Arial" pitchFamily="34" charset="0"/>
              </a:rPr>
              <a:t>Tell your experience about your own lesson planning on reading with writing. What are the benefits and drawbacks. Discuss your answer.</a:t>
            </a:r>
          </a:p>
          <a:p>
            <a:pPr marL="514350" indent="-514350" algn="just" latinLnBrk="0">
              <a:defRPr/>
            </a:pPr>
            <a:endParaRPr lang="en-US" altLang="zh-TW" kern="0" dirty="0" smtClean="0">
              <a:latin typeface="Arial" pitchFamily="34" charset="0"/>
              <a:cs typeface="Arial" pitchFamily="34" charset="0"/>
            </a:endParaRPr>
          </a:p>
          <a:p>
            <a:pPr marL="514350" indent="-514350" algn="just" latinLnBrk="0">
              <a:defRPr/>
            </a:pPr>
            <a:r>
              <a:rPr lang="en-US" altLang="zh-TW" kern="0" dirty="0" smtClean="0">
                <a:latin typeface="Arial" pitchFamily="34" charset="0"/>
                <a:cs typeface="Arial" pitchFamily="34" charset="0"/>
              </a:rPr>
              <a:t>.</a:t>
            </a:r>
          </a:p>
          <a:p>
            <a:pPr marL="514350" indent="-514350" algn="just" latinLnBrk="0">
              <a:defRPr/>
            </a:pPr>
            <a:endParaRPr lang="en-US" altLang="zh-TW" kern="0" dirty="0" smtClean="0">
              <a:latin typeface="Arial" pitchFamily="34" charset="0"/>
              <a:cs typeface="Arial" pitchFamily="34" charset="0"/>
            </a:endParaRPr>
          </a:p>
          <a:p>
            <a:pPr marL="514350" indent="-514350" algn="just" latinLnBrk="0">
              <a:defRPr/>
            </a:pPr>
            <a:endParaRPr lang="en-US" altLang="zh-TW" kern="0" dirty="0" smtClean="0">
              <a:latin typeface="Arial" pitchFamily="34" charset="0"/>
              <a:cs typeface="Arial" pitchFamily="34" charset="0"/>
            </a:endParaRPr>
          </a:p>
          <a:p>
            <a:pPr marL="514350" indent="-514350" algn="just" latinLnBrk="0">
              <a:defRPr/>
            </a:pPr>
            <a:endParaRPr lang="en-US" altLang="zh-TW" kern="0" dirty="0" smtClean="0">
              <a:latin typeface="Arial" pitchFamily="34" charset="0"/>
              <a:cs typeface="Arial" pitchFamily="34" charset="0"/>
            </a:endParaRPr>
          </a:p>
          <a:p>
            <a:pPr marL="514350" indent="-514350" algn="just" latinLnBrk="0">
              <a:defRPr/>
            </a:pPr>
            <a:endParaRPr lang="en-US" altLang="zh-TW" kern="0" dirty="0" smtClean="0">
              <a:latin typeface="Arial" pitchFamily="34" charset="0"/>
              <a:cs typeface="Arial" pitchFamily="34" charset="0"/>
            </a:endParaRPr>
          </a:p>
          <a:p>
            <a:pPr marL="514350" indent="-514350" algn="just" latinLnBrk="0">
              <a:defRPr/>
            </a:pPr>
            <a:endParaRPr lang="en-US" altLang="zh-TW" kern="0" dirty="0" smtClean="0">
              <a:latin typeface="Arial" pitchFamily="34" charset="0"/>
              <a:cs typeface="Arial" pitchFamily="34" charset="0"/>
            </a:endParaRPr>
          </a:p>
          <a:p>
            <a:pPr marL="514350" indent="-514350" algn="just" latinLnBrk="0">
              <a:defRPr/>
            </a:pPr>
            <a:endParaRPr lang="en-US" altLang="zh-TW" kern="0" dirty="0" smtClean="0">
              <a:latin typeface="Arial" pitchFamily="34" charset="0"/>
              <a:cs typeface="Arial" pitchFamily="34" charset="0"/>
            </a:endParaRPr>
          </a:p>
          <a:p>
            <a:pPr marL="514350" indent="-514350" algn="just" latinLnBrk="0">
              <a:defRPr/>
            </a:pPr>
            <a:endParaRPr lang="en-US" altLang="zh-TW" kern="0" dirty="0" smtClean="0">
              <a:latin typeface="Arial" pitchFamily="34" charset="0"/>
              <a:cs typeface="Arial" pitchFamily="34" charset="0"/>
            </a:endParaRPr>
          </a:p>
          <a:p>
            <a:pPr marL="514350" indent="-514350" algn="just" latinLnBrk="0">
              <a:defRPr/>
            </a:pPr>
            <a:endParaRPr lang="en-US" altLang="zh-TW" kern="0" dirty="0" smtClean="0">
              <a:latin typeface="Arial" pitchFamily="34" charset="0"/>
              <a:cs typeface="Arial" pitchFamily="34" charset="0"/>
            </a:endParaRPr>
          </a:p>
          <a:p>
            <a:pPr marL="514350" indent="-514350" algn="just" latinLnBrk="0">
              <a:defRPr/>
            </a:pPr>
            <a:endParaRPr lang="en-US" altLang="zh-TW" kern="0" dirty="0" smtClean="0">
              <a:latin typeface="Arial" pitchFamily="34" charset="0"/>
              <a:cs typeface="Arial" pitchFamily="34" charset="0"/>
            </a:endParaRPr>
          </a:p>
        </p:txBody>
      </p:sp>
      <p:sp>
        <p:nvSpPr>
          <p:cNvPr id="6" name="Date Placeholder 2"/>
          <p:cNvSpPr>
            <a:spLocks noGrp="1"/>
          </p:cNvSpPr>
          <p:nvPr>
            <p:ph type="dt" sz="half" idx="10"/>
          </p:nvPr>
        </p:nvSpPr>
        <p:spPr>
          <a:xfrm>
            <a:off x="71406" y="6572272"/>
            <a:ext cx="5643602" cy="285753"/>
          </a:xfrm>
        </p:spPr>
        <p:txBody>
          <a:bodyPr/>
          <a:lstStyle/>
          <a:p>
            <a:r>
              <a:rPr lang="en-US" altLang="ko-KR" sz="1000" smtClean="0"/>
              <a:t>Unit 11. Effective Teaching of Reading and Lesson Planning (Dr. Ian Done D. Ramos, 2020)</a:t>
            </a:r>
            <a:endParaRPr lang="en-US" altLang="zh-TW" sz="1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386818" y="6572272"/>
            <a:ext cx="614338" cy="327047"/>
          </a:xfrm>
        </p:spPr>
        <p:txBody>
          <a:bodyPr/>
          <a:lstStyle/>
          <a:p>
            <a:fld id="{7FADE8AB-804C-4C49-B4D0-BAC458B3A75C}" type="slidenum">
              <a:rPr lang="en-US" altLang="zh-TW" sz="1000" smtClean="0">
                <a:solidFill>
                  <a:schemeClr val="bg1"/>
                </a:solidFill>
              </a:rPr>
              <a:pPr/>
              <a:t>16</a:t>
            </a:fld>
            <a:endParaRPr lang="en-US" altLang="zh-TW" sz="1000" dirty="0">
              <a:solidFill>
                <a:schemeClr val="bg1"/>
              </a:solidFill>
            </a:endParaRPr>
          </a:p>
        </p:txBody>
      </p:sp>
      <p:sp>
        <p:nvSpPr>
          <p:cNvPr id="8" name="Text Box 38"/>
          <p:cNvSpPr txBox="1">
            <a:spLocks noChangeArrowheads="1"/>
          </p:cNvSpPr>
          <p:nvPr/>
        </p:nvSpPr>
        <p:spPr bwMode="auto">
          <a:xfrm>
            <a:off x="214314" y="285728"/>
            <a:ext cx="8715404" cy="3477875"/>
          </a:xfrm>
          <a:prstGeom prst="rect">
            <a:avLst/>
          </a:prstGeom>
          <a:noFill/>
          <a:ln w="9525">
            <a:noFill/>
            <a:miter lim="800000"/>
            <a:headEnd/>
            <a:tailEnd/>
          </a:ln>
          <a:effectLst/>
        </p:spPr>
        <p:txBody>
          <a:bodyPr wrap="square">
            <a:spAutoFit/>
          </a:bodyPr>
          <a:lstStyle/>
          <a:p>
            <a:pPr marL="514350" indent="-514350" algn="r" latinLnBrk="0">
              <a:defRPr/>
            </a:pPr>
            <a:r>
              <a:rPr lang="en-US" altLang="zh-TW" i="1" kern="0" dirty="0" smtClean="0">
                <a:latin typeface="Arial" pitchFamily="34" charset="0"/>
                <a:cs typeface="Arial" pitchFamily="34" charset="0"/>
              </a:rPr>
              <a:t>continuation</a:t>
            </a:r>
          </a:p>
          <a:p>
            <a:pPr marL="514350" indent="-514350" algn="r" latinLnBrk="0">
              <a:defRPr/>
            </a:pPr>
            <a:endParaRPr lang="en-US" altLang="zh-TW" i="1" kern="0" dirty="0" smtClean="0">
              <a:latin typeface="Arial" pitchFamily="34" charset="0"/>
              <a:cs typeface="Arial" pitchFamily="34" charset="0"/>
            </a:endParaRPr>
          </a:p>
          <a:p>
            <a:pPr marL="514350" indent="-514350" latinLnBrk="0">
              <a:defRPr/>
            </a:pPr>
            <a:r>
              <a:rPr lang="en-US" altLang="zh-TW" i="1" kern="0" dirty="0" smtClean="0">
                <a:latin typeface="Arial" pitchFamily="34" charset="0"/>
                <a:cs typeface="Arial" pitchFamily="34" charset="0"/>
              </a:rPr>
              <a:t>.</a:t>
            </a:r>
          </a:p>
          <a:p>
            <a:pPr marL="514350" indent="-514350" algn="just" latinLnBrk="0">
              <a:defRPr/>
            </a:pPr>
            <a:endParaRPr lang="en-US" altLang="zh-TW" kern="0" dirty="0" smtClean="0">
              <a:latin typeface="Arial" pitchFamily="34" charset="0"/>
              <a:cs typeface="Arial" pitchFamily="34" charset="0"/>
            </a:endParaRPr>
          </a:p>
          <a:p>
            <a:pPr marL="514350" indent="-514350" algn="just" latinLnBrk="0">
              <a:defRPr/>
            </a:pPr>
            <a:endParaRPr lang="en-US" altLang="zh-TW" kern="0" dirty="0" smtClean="0">
              <a:latin typeface="Arial" pitchFamily="34" charset="0"/>
              <a:cs typeface="Arial" pitchFamily="34" charset="0"/>
            </a:endParaRPr>
          </a:p>
          <a:p>
            <a:pPr marL="514350" indent="-514350" algn="just" latinLnBrk="0">
              <a:defRPr/>
            </a:pPr>
            <a:endParaRPr lang="en-US" altLang="zh-TW" kern="0" dirty="0" smtClean="0">
              <a:latin typeface="Arial" pitchFamily="34" charset="0"/>
              <a:cs typeface="Arial" pitchFamily="34" charset="0"/>
            </a:endParaRPr>
          </a:p>
          <a:p>
            <a:pPr marL="514350" indent="-514350" algn="just" latinLnBrk="0">
              <a:defRPr/>
            </a:pPr>
            <a:endParaRPr lang="en-US" altLang="zh-TW" kern="0" dirty="0" smtClean="0">
              <a:latin typeface="Arial" pitchFamily="34" charset="0"/>
              <a:cs typeface="Arial" pitchFamily="34" charset="0"/>
            </a:endParaRPr>
          </a:p>
          <a:p>
            <a:pPr marL="514350" indent="-514350" algn="just" latinLnBrk="0">
              <a:defRPr/>
            </a:pPr>
            <a:endParaRPr lang="en-US" altLang="zh-TW" kern="0" dirty="0" smtClean="0">
              <a:latin typeface="Arial" pitchFamily="34" charset="0"/>
              <a:cs typeface="Arial" pitchFamily="34" charset="0"/>
            </a:endParaRPr>
          </a:p>
          <a:p>
            <a:pPr marL="514350" indent="-514350" algn="just" latinLnBrk="0">
              <a:defRPr/>
            </a:pPr>
            <a:endParaRPr lang="en-US" altLang="zh-TW" kern="0" dirty="0" smtClean="0">
              <a:latin typeface="Arial" pitchFamily="34" charset="0"/>
              <a:cs typeface="Arial" pitchFamily="34" charset="0"/>
            </a:endParaRPr>
          </a:p>
          <a:p>
            <a:pPr marL="514350" indent="-514350" algn="just" latinLnBrk="0">
              <a:defRPr/>
            </a:pPr>
            <a:endParaRPr lang="en-US" altLang="zh-TW" kern="0" dirty="0" smtClean="0">
              <a:latin typeface="Arial" pitchFamily="34" charset="0"/>
              <a:cs typeface="Arial" pitchFamily="34" charset="0"/>
            </a:endParaRPr>
          </a:p>
          <a:p>
            <a:pPr marL="514350" indent="-514350" algn="just" latinLnBrk="0">
              <a:defRPr/>
            </a:pPr>
            <a:endParaRPr lang="en-US" altLang="zh-TW" kern="0" dirty="0" smtClean="0">
              <a:latin typeface="Arial" pitchFamily="34" charset="0"/>
              <a:cs typeface="Arial" pitchFamily="34" charset="0"/>
            </a:endParaRPr>
          </a:p>
          <a:p>
            <a:pPr marL="514350" indent="-514350" algn="just" latinLnBrk="0">
              <a:defRPr/>
            </a:pPr>
            <a:endParaRPr lang="en-US" altLang="zh-TW" kern="0" dirty="0" smtClean="0">
              <a:latin typeface="Arial" pitchFamily="34" charset="0"/>
              <a:cs typeface="Arial" pitchFamily="34" charset="0"/>
            </a:endParaRPr>
          </a:p>
        </p:txBody>
      </p:sp>
      <p:sp>
        <p:nvSpPr>
          <p:cNvPr id="6" name="Date Placeholder 2"/>
          <p:cNvSpPr>
            <a:spLocks noGrp="1"/>
          </p:cNvSpPr>
          <p:nvPr>
            <p:ph type="dt" sz="half" idx="10"/>
          </p:nvPr>
        </p:nvSpPr>
        <p:spPr>
          <a:xfrm>
            <a:off x="71406" y="6572272"/>
            <a:ext cx="5643602" cy="285753"/>
          </a:xfrm>
        </p:spPr>
        <p:txBody>
          <a:bodyPr/>
          <a:lstStyle/>
          <a:p>
            <a:r>
              <a:rPr lang="en-US" altLang="ko-KR" sz="1000" smtClean="0"/>
              <a:t>Unit 11. Effective Teaching of Reading and Lesson Planning (Dr. Ian Done D. Ramos, 2020)</a:t>
            </a:r>
            <a:endParaRPr lang="en-US" altLang="zh-TW" sz="1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386818" y="6572272"/>
            <a:ext cx="614338" cy="327047"/>
          </a:xfrm>
        </p:spPr>
        <p:txBody>
          <a:bodyPr/>
          <a:lstStyle/>
          <a:p>
            <a:fld id="{7FADE8AB-804C-4C49-B4D0-BAC458B3A75C}" type="slidenum">
              <a:rPr lang="en-US" altLang="zh-TW" sz="1000" smtClean="0">
                <a:solidFill>
                  <a:schemeClr val="bg1"/>
                </a:solidFill>
              </a:rPr>
              <a:pPr/>
              <a:t>17</a:t>
            </a:fld>
            <a:endParaRPr lang="en-US" altLang="zh-TW" sz="1000" dirty="0">
              <a:solidFill>
                <a:schemeClr val="bg1"/>
              </a:solidFill>
            </a:endParaRPr>
          </a:p>
        </p:txBody>
      </p:sp>
      <p:sp>
        <p:nvSpPr>
          <p:cNvPr id="8" name="Text Box 38"/>
          <p:cNvSpPr txBox="1">
            <a:spLocks noChangeArrowheads="1"/>
          </p:cNvSpPr>
          <p:nvPr/>
        </p:nvSpPr>
        <p:spPr bwMode="auto">
          <a:xfrm>
            <a:off x="214314" y="285728"/>
            <a:ext cx="8715404" cy="1815882"/>
          </a:xfrm>
          <a:prstGeom prst="rect">
            <a:avLst/>
          </a:prstGeom>
          <a:noFill/>
          <a:ln w="9525">
            <a:noFill/>
            <a:miter lim="800000"/>
            <a:headEnd/>
            <a:tailEnd/>
          </a:ln>
          <a:effectLst/>
        </p:spPr>
        <p:txBody>
          <a:bodyPr wrap="square">
            <a:spAutoFit/>
          </a:bodyPr>
          <a:lstStyle/>
          <a:p>
            <a:pPr marL="514350" indent="-514350" algn="just" latinLnBrk="0">
              <a:defRPr/>
            </a:pPr>
            <a:r>
              <a:rPr lang="en-US" altLang="zh-TW" sz="2000" b="1" kern="0" dirty="0" smtClean="0">
                <a:latin typeface="Arial" pitchFamily="34" charset="0"/>
                <a:cs typeface="Arial" pitchFamily="34" charset="0"/>
              </a:rPr>
              <a:t>References</a:t>
            </a:r>
          </a:p>
          <a:p>
            <a:pPr marL="514350" indent="-514350" algn="just" latinLnBrk="0">
              <a:defRPr/>
            </a:pPr>
            <a:endParaRPr lang="en-US" altLang="zh-TW" sz="2000" kern="0" dirty="0" smtClean="0">
              <a:latin typeface="Arial" pitchFamily="34" charset="0"/>
              <a:cs typeface="Arial" pitchFamily="34" charset="0"/>
            </a:endParaRPr>
          </a:p>
          <a:p>
            <a:pPr marL="514350" indent="-514350" algn="just">
              <a:defRPr/>
            </a:pPr>
            <a:r>
              <a:rPr lang="en-US" altLang="zh-TW" kern="0" dirty="0" err="1" smtClean="0">
                <a:latin typeface="Arial" pitchFamily="34" charset="0"/>
                <a:cs typeface="Arial" pitchFamily="34" charset="0"/>
              </a:rPr>
              <a:t>Pardede</a:t>
            </a:r>
            <a:r>
              <a:rPr lang="en-US" altLang="zh-TW" kern="0" dirty="0" smtClean="0">
                <a:latin typeface="Arial" pitchFamily="34" charset="0"/>
                <a:cs typeface="Arial" pitchFamily="34" charset="0"/>
              </a:rPr>
              <a:t>, P. (2008). </a:t>
            </a:r>
            <a:r>
              <a:rPr lang="en-US" altLang="zh-TW" i="1" kern="0" dirty="0" smtClean="0">
                <a:latin typeface="Arial" pitchFamily="34" charset="0"/>
                <a:cs typeface="Arial" pitchFamily="34" charset="0"/>
              </a:rPr>
              <a:t>A Review on Reading Theories and its Implication to the Teaching of Reading</a:t>
            </a:r>
            <a:r>
              <a:rPr lang="en-US" altLang="zh-TW" kern="0" dirty="0" smtClean="0">
                <a:latin typeface="Arial" pitchFamily="34" charset="0"/>
                <a:cs typeface="Arial" pitchFamily="34" charset="0"/>
              </a:rPr>
              <a:t>. Retrieved from https://www.researchgate.net/publication/321228081_A_Review_on_Reading_Theories_and_its_Implication_to_the_Teaching_of_Reading</a:t>
            </a:r>
          </a:p>
        </p:txBody>
      </p:sp>
      <p:sp>
        <p:nvSpPr>
          <p:cNvPr id="6" name="Date Placeholder 2"/>
          <p:cNvSpPr>
            <a:spLocks noGrp="1"/>
          </p:cNvSpPr>
          <p:nvPr>
            <p:ph type="dt" sz="half" idx="10"/>
          </p:nvPr>
        </p:nvSpPr>
        <p:spPr>
          <a:xfrm>
            <a:off x="71406" y="6572272"/>
            <a:ext cx="5643602" cy="285753"/>
          </a:xfrm>
        </p:spPr>
        <p:txBody>
          <a:bodyPr/>
          <a:lstStyle/>
          <a:p>
            <a:r>
              <a:rPr lang="en-US" altLang="ko-KR" sz="1000" smtClean="0"/>
              <a:t>Unit 11. Effective Teaching of Reading and Lesson Planning (Dr. Ian Done D. Ramos, 2020)</a:t>
            </a:r>
            <a:endParaRPr lang="en-US" altLang="zh-TW" sz="1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386818" y="6572272"/>
            <a:ext cx="614338" cy="327047"/>
          </a:xfrm>
        </p:spPr>
        <p:txBody>
          <a:bodyPr/>
          <a:lstStyle/>
          <a:p>
            <a:fld id="{7FADE8AB-804C-4C49-B4D0-BAC458B3A75C}" type="slidenum">
              <a:rPr lang="en-US" altLang="zh-TW" sz="1000" smtClean="0">
                <a:solidFill>
                  <a:schemeClr val="bg1"/>
                </a:solidFill>
              </a:rPr>
              <a:pPr/>
              <a:t>18</a:t>
            </a:fld>
            <a:endParaRPr lang="en-US" altLang="zh-TW" sz="1000" dirty="0">
              <a:solidFill>
                <a:schemeClr val="bg1"/>
              </a:solidFill>
            </a:endParaRPr>
          </a:p>
        </p:txBody>
      </p:sp>
      <p:pic>
        <p:nvPicPr>
          <p:cNvPr id="8" name="Picture 2" descr="D:\The University of Suwon\Advanced English Conversation\Thank you.JPG"/>
          <p:cNvPicPr>
            <a:picLocks noChangeAspect="1" noChangeArrowheads="1"/>
          </p:cNvPicPr>
          <p:nvPr/>
        </p:nvPicPr>
        <p:blipFill>
          <a:blip r:embed="rId2" cstate="print">
            <a:lum bright="-20000" contrast="40000"/>
          </a:blip>
          <a:srcRect/>
          <a:stretch>
            <a:fillRect/>
          </a:stretch>
        </p:blipFill>
        <p:spPr bwMode="auto">
          <a:xfrm>
            <a:off x="2786050" y="2428868"/>
            <a:ext cx="3619500" cy="1276350"/>
          </a:xfrm>
          <a:prstGeom prst="rect">
            <a:avLst/>
          </a:prstGeom>
          <a:ln>
            <a:noFill/>
          </a:ln>
          <a:effectLst>
            <a:softEdge rad="112500"/>
          </a:effectLst>
        </p:spPr>
      </p:pic>
      <p:sp>
        <p:nvSpPr>
          <p:cNvPr id="9" name="Rectangle 8"/>
          <p:cNvSpPr/>
          <p:nvPr/>
        </p:nvSpPr>
        <p:spPr>
          <a:xfrm>
            <a:off x="1533958" y="4572008"/>
            <a:ext cx="60960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ko-KR" sz="2400" b="0" dirty="0">
                <a:solidFill>
                  <a:schemeClr val="tx1"/>
                </a:solidFill>
                <a:latin typeface="Cambria Math" pitchFamily="18" charset="0"/>
                <a:ea typeface="굴림" pitchFamily="50" charset="-127"/>
              </a:rPr>
              <a:t>http://suwonunivenglishian.weebly.com/</a:t>
            </a:r>
          </a:p>
          <a:p>
            <a:pPr algn="ctr"/>
            <a:r>
              <a:rPr lang="en-US" altLang="ko-KR" sz="2400" b="0" dirty="0" err="1" smtClean="0">
                <a:solidFill>
                  <a:schemeClr val="tx1"/>
                </a:solidFill>
                <a:latin typeface="Cambria Math" pitchFamily="18" charset="0"/>
                <a:ea typeface="굴림" pitchFamily="50" charset="-127"/>
              </a:rPr>
              <a:t>suwon</a:t>
            </a:r>
            <a:r>
              <a:rPr lang="en-US" altLang="ko-KR" sz="2400" b="0" dirty="0" smtClean="0">
                <a:solidFill>
                  <a:schemeClr val="tx1"/>
                </a:solidFill>
                <a:latin typeface="Cambria Math" pitchFamily="18" charset="0"/>
                <a:ea typeface="굴림" pitchFamily="50" charset="-127"/>
              </a:rPr>
              <a:t> </a:t>
            </a:r>
            <a:r>
              <a:rPr lang="en-US" altLang="ko-KR" sz="2400" b="0" dirty="0" err="1">
                <a:solidFill>
                  <a:schemeClr val="tx1"/>
                </a:solidFill>
                <a:latin typeface="Cambria Math" pitchFamily="18" charset="0"/>
                <a:ea typeface="굴림" pitchFamily="50" charset="-127"/>
              </a:rPr>
              <a:t>univ</a:t>
            </a:r>
            <a:r>
              <a:rPr lang="en-US" altLang="ko-KR" sz="2400" b="0" dirty="0">
                <a:solidFill>
                  <a:schemeClr val="tx1"/>
                </a:solidFill>
                <a:latin typeface="Cambria Math" pitchFamily="18" charset="0"/>
                <a:ea typeface="굴림" pitchFamily="50" charset="-127"/>
              </a:rPr>
              <a:t> </a:t>
            </a:r>
            <a:r>
              <a:rPr lang="en-US" altLang="ko-KR" sz="2400" b="0" dirty="0" err="1">
                <a:solidFill>
                  <a:schemeClr val="tx1"/>
                </a:solidFill>
                <a:latin typeface="Cambria Math" pitchFamily="18" charset="0"/>
                <a:ea typeface="굴림" pitchFamily="50" charset="-127"/>
              </a:rPr>
              <a:t>english</a:t>
            </a:r>
            <a:r>
              <a:rPr lang="en-US" altLang="ko-KR" sz="2400" b="0" dirty="0">
                <a:solidFill>
                  <a:schemeClr val="tx1"/>
                </a:solidFill>
                <a:latin typeface="Cambria Math" pitchFamily="18" charset="0"/>
                <a:ea typeface="굴림" pitchFamily="50" charset="-127"/>
              </a:rPr>
              <a:t> </a:t>
            </a:r>
            <a:r>
              <a:rPr lang="en-US" altLang="ko-KR" sz="2400" b="0" dirty="0" err="1">
                <a:solidFill>
                  <a:schemeClr val="tx1"/>
                </a:solidFill>
                <a:latin typeface="Cambria Math" pitchFamily="18" charset="0"/>
                <a:ea typeface="굴림" pitchFamily="50" charset="-127"/>
              </a:rPr>
              <a:t>ian</a:t>
            </a:r>
            <a:endParaRPr lang="en-US" altLang="ko-KR" sz="2400" b="0" dirty="0">
              <a:solidFill>
                <a:schemeClr val="tx1"/>
              </a:solidFill>
              <a:latin typeface="Cambria Math" pitchFamily="18" charset="0"/>
              <a:ea typeface="굴림" pitchFamily="50" charset="-127"/>
            </a:endParaRPr>
          </a:p>
          <a:p>
            <a:pPr algn="ctr"/>
            <a:endParaRPr lang="ko-KR" altLang="en-US" dirty="0">
              <a:solidFill>
                <a:srgbClr val="002060"/>
              </a:solidFill>
              <a:ea typeface="굴림" pitchFamily="50" charset="-127"/>
            </a:endParaRPr>
          </a:p>
        </p:txBody>
      </p:sp>
      <p:sp>
        <p:nvSpPr>
          <p:cNvPr id="7" name="Date Placeholder 2"/>
          <p:cNvSpPr>
            <a:spLocks noGrp="1"/>
          </p:cNvSpPr>
          <p:nvPr>
            <p:ph type="dt" sz="half" idx="10"/>
          </p:nvPr>
        </p:nvSpPr>
        <p:spPr>
          <a:xfrm>
            <a:off x="71406" y="6572272"/>
            <a:ext cx="5643602" cy="285753"/>
          </a:xfrm>
        </p:spPr>
        <p:txBody>
          <a:bodyPr/>
          <a:lstStyle/>
          <a:p>
            <a:r>
              <a:rPr lang="en-US" altLang="ko-KR" sz="1000" smtClean="0"/>
              <a:t>Unit 11. Effective Teaching of Reading and Lesson Planning (Dr. Ian Done D. Ramos, 2020)</a:t>
            </a:r>
            <a:endParaRPr lang="en-US" altLang="zh-TW" sz="1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4"/>
          <p:cNvSpPr>
            <a:spLocks noGrp="1"/>
          </p:cNvSpPr>
          <p:nvPr>
            <p:ph type="sldNum" idx="4294967295"/>
          </p:nvPr>
        </p:nvSpPr>
        <p:spPr>
          <a:xfrm>
            <a:off x="8388405" y="6572272"/>
            <a:ext cx="541313" cy="285728"/>
          </a:xfrm>
          <a:prstGeom prst="rect">
            <a:avLst/>
          </a:prstGeom>
        </p:spPr>
        <p:txBody>
          <a:bodyPr/>
          <a:lstStyle/>
          <a:p>
            <a:pPr algn="r"/>
            <a:fld id="{CA8ED113-2F09-4C77-85FB-D46D9A225AC3}" type="slidenum">
              <a:rPr lang="zh-TW" altLang="en-GB" sz="1100" smtClean="0">
                <a:solidFill>
                  <a:schemeClr val="tx1"/>
                </a:solidFill>
                <a:effectLst/>
                <a:latin typeface="+mn-ea"/>
                <a:ea typeface="+mn-ea"/>
              </a:rPr>
              <a:pPr algn="r"/>
              <a:t>2</a:t>
            </a:fld>
            <a:endParaRPr lang="en-GB" altLang="zh-TW" sz="1100" dirty="0">
              <a:solidFill>
                <a:schemeClr val="tx1"/>
              </a:solidFill>
              <a:effectLst/>
              <a:latin typeface="+mn-ea"/>
              <a:ea typeface="+mn-ea"/>
            </a:endParaRPr>
          </a:p>
        </p:txBody>
      </p:sp>
      <p:sp>
        <p:nvSpPr>
          <p:cNvPr id="6" name="Date Placeholder 9"/>
          <p:cNvSpPr>
            <a:spLocks noGrp="1"/>
          </p:cNvSpPr>
          <p:nvPr>
            <p:ph type="dt" sz="half" idx="4294967295"/>
          </p:nvPr>
        </p:nvSpPr>
        <p:spPr>
          <a:xfrm>
            <a:off x="106362" y="6553200"/>
            <a:ext cx="6465902" cy="304800"/>
          </a:xfrm>
          <a:prstGeom prst="rect">
            <a:avLst/>
          </a:prstGeom>
        </p:spPr>
        <p:txBody>
          <a:bodyPr/>
          <a:lstStyle/>
          <a:p>
            <a:pPr>
              <a:defRPr/>
            </a:pPr>
            <a:r>
              <a:rPr lang="en-US" altLang="ko-KR" sz="1100" smtClean="0">
                <a:solidFill>
                  <a:schemeClr val="tx1"/>
                </a:solidFill>
              </a:rPr>
              <a:t>Unit 11. Effective Teaching of Reading and Lesson Planning (Dr. Ian Done D. Ramos, 2020)</a:t>
            </a:r>
            <a:endParaRPr lang="en-US" altLang="zh-TW" sz="1100" dirty="0">
              <a:solidFill>
                <a:schemeClr val="tx1"/>
              </a:solidFill>
            </a:endParaRPr>
          </a:p>
        </p:txBody>
      </p:sp>
      <p:sp>
        <p:nvSpPr>
          <p:cNvPr id="8" name="Text Box 38"/>
          <p:cNvSpPr txBox="1">
            <a:spLocks noChangeArrowheads="1"/>
          </p:cNvSpPr>
          <p:nvPr/>
        </p:nvSpPr>
        <p:spPr bwMode="auto">
          <a:xfrm>
            <a:off x="357158" y="716894"/>
            <a:ext cx="8405842" cy="5355312"/>
          </a:xfrm>
          <a:prstGeom prst="rect">
            <a:avLst/>
          </a:prstGeom>
          <a:noFill/>
          <a:ln w="9525">
            <a:noFill/>
            <a:miter lim="800000"/>
            <a:headEnd/>
            <a:tailEnd/>
          </a:ln>
          <a:effectLst/>
        </p:spPr>
        <p:txBody>
          <a:bodyPr wrap="square">
            <a:spAutoFit/>
          </a:bodyPr>
          <a:lstStyle/>
          <a:p>
            <a:pPr algn="just"/>
            <a:r>
              <a:rPr lang="en-US" dirty="0" smtClean="0"/>
              <a:t>IMPORTANT: Write all your answers on this answer sheet and email it to profiandone.online@gmail.com on </a:t>
            </a:r>
            <a:r>
              <a:rPr lang="en-US" b="1" dirty="0" smtClean="0"/>
              <a:t>June </a:t>
            </a:r>
            <a:r>
              <a:rPr lang="en-US" b="1" dirty="0" smtClean="0"/>
              <a:t>29, </a:t>
            </a:r>
            <a:r>
              <a:rPr lang="en-US" b="1" dirty="0" smtClean="0"/>
              <a:t>2020 </a:t>
            </a:r>
            <a:r>
              <a:rPr lang="en-US" dirty="0" smtClean="0"/>
              <a:t>(or until </a:t>
            </a:r>
            <a:r>
              <a:rPr lang="en-US" dirty="0" smtClean="0"/>
              <a:t>July 3). </a:t>
            </a:r>
            <a:r>
              <a:rPr lang="en-US" dirty="0" smtClean="0"/>
              <a:t>Your submitted answer sheet which will be marked with certain points also serves as your attendance and class participation. </a:t>
            </a:r>
          </a:p>
          <a:p>
            <a:r>
              <a:rPr lang="en-US" dirty="0" smtClean="0"/>
              <a:t> </a:t>
            </a:r>
          </a:p>
          <a:p>
            <a:pPr algn="just"/>
            <a:r>
              <a:rPr lang="en-US" dirty="0" smtClean="0"/>
              <a:t>When emailing your activities, please follow the format:</a:t>
            </a:r>
          </a:p>
          <a:p>
            <a:pPr algn="just"/>
            <a:r>
              <a:rPr lang="en-US" dirty="0" smtClean="0"/>
              <a:t> </a:t>
            </a:r>
          </a:p>
          <a:p>
            <a:pPr algn="just"/>
            <a:r>
              <a:rPr lang="en-US" dirty="0" smtClean="0">
                <a:solidFill>
                  <a:schemeClr val="bg1">
                    <a:lumMod val="50000"/>
                  </a:schemeClr>
                </a:solidFill>
              </a:rPr>
              <a:t>To</a:t>
            </a:r>
            <a:r>
              <a:rPr lang="en-US" dirty="0" smtClean="0"/>
              <a:t> profiandone.online@gmail.com</a:t>
            </a:r>
          </a:p>
          <a:p>
            <a:pPr algn="just"/>
            <a:r>
              <a:rPr lang="en-US" dirty="0" smtClean="0">
                <a:solidFill>
                  <a:schemeClr val="bg1">
                    <a:lumMod val="50000"/>
                  </a:schemeClr>
                </a:solidFill>
              </a:rPr>
              <a:t>Subject</a:t>
            </a:r>
            <a:r>
              <a:rPr lang="en-US" dirty="0" smtClean="0"/>
              <a:t> Reading </a:t>
            </a:r>
            <a:r>
              <a:rPr lang="en-US" dirty="0" err="1" smtClean="0"/>
              <a:t>Methodology_Unit</a:t>
            </a:r>
            <a:r>
              <a:rPr lang="en-US" dirty="0" smtClean="0"/>
              <a:t> </a:t>
            </a:r>
            <a:r>
              <a:rPr lang="en-US" dirty="0" smtClean="0"/>
              <a:t>11_your </a:t>
            </a:r>
            <a:r>
              <a:rPr lang="en-US" dirty="0" smtClean="0"/>
              <a:t>student </a:t>
            </a:r>
            <a:r>
              <a:rPr lang="en-US" dirty="0" err="1" smtClean="0"/>
              <a:t>number_your</a:t>
            </a:r>
            <a:r>
              <a:rPr lang="en-US" dirty="0" smtClean="0"/>
              <a:t> name</a:t>
            </a:r>
          </a:p>
          <a:p>
            <a:pPr algn="just"/>
            <a:r>
              <a:rPr lang="en-US" dirty="0" smtClean="0"/>
              <a:t> </a:t>
            </a:r>
          </a:p>
          <a:p>
            <a:pPr algn="just"/>
            <a:r>
              <a:rPr lang="en-US" dirty="0" smtClean="0"/>
              <a:t>Dear Prof. Ramos:</a:t>
            </a:r>
          </a:p>
          <a:p>
            <a:pPr algn="just"/>
            <a:r>
              <a:rPr lang="en-US" dirty="0" smtClean="0"/>
              <a:t> </a:t>
            </a:r>
          </a:p>
          <a:p>
            <a:pPr algn="just"/>
            <a:r>
              <a:rPr lang="en-US" dirty="0" smtClean="0"/>
              <a:t>Attached below are the activity files for ________________ (date of class).</a:t>
            </a:r>
          </a:p>
          <a:p>
            <a:pPr algn="just"/>
            <a:r>
              <a:rPr lang="en-US" dirty="0" smtClean="0"/>
              <a:t> </a:t>
            </a:r>
          </a:p>
          <a:p>
            <a:pPr algn="just"/>
            <a:r>
              <a:rPr lang="en-US" dirty="0" smtClean="0"/>
              <a:t>Thank you!</a:t>
            </a:r>
          </a:p>
          <a:p>
            <a:pPr algn="just"/>
            <a:r>
              <a:rPr lang="en-US" dirty="0" smtClean="0"/>
              <a:t> </a:t>
            </a:r>
          </a:p>
          <a:p>
            <a:pPr algn="just"/>
            <a:r>
              <a:rPr lang="en-US" i="1" dirty="0" smtClean="0">
                <a:solidFill>
                  <a:schemeClr val="bg1">
                    <a:lumMod val="50000"/>
                  </a:schemeClr>
                </a:solidFill>
              </a:rPr>
              <a:t>Don’t forget to include the attachments here.</a:t>
            </a:r>
          </a:p>
          <a:p>
            <a:pPr algn="just"/>
            <a:r>
              <a:rPr lang="en-US" dirty="0" smtClean="0">
                <a:solidFill>
                  <a:schemeClr val="bg1">
                    <a:lumMod val="50000"/>
                  </a:schemeClr>
                </a:solidFill>
              </a:rPr>
              <a:t>File name: </a:t>
            </a:r>
            <a:r>
              <a:rPr lang="en-US" dirty="0" smtClean="0"/>
              <a:t>Unit </a:t>
            </a:r>
            <a:r>
              <a:rPr lang="en-US" dirty="0" smtClean="0"/>
              <a:t>11. </a:t>
            </a:r>
            <a:r>
              <a:rPr lang="en-US" dirty="0" err="1" smtClean="0"/>
              <a:t>ETRLP_your</a:t>
            </a:r>
            <a:r>
              <a:rPr lang="en-US" dirty="0" smtClean="0"/>
              <a:t> </a:t>
            </a:r>
            <a:r>
              <a:rPr lang="en-US" dirty="0" smtClean="0"/>
              <a:t>student </a:t>
            </a:r>
            <a:r>
              <a:rPr lang="en-US" dirty="0" err="1" smtClean="0"/>
              <a:t>number_your</a:t>
            </a:r>
            <a:r>
              <a:rPr lang="en-US" dirty="0" smtClean="0"/>
              <a:t> name</a:t>
            </a:r>
            <a:endParaRPr lang="en-US" i="1" dirty="0" smtClean="0">
              <a:solidFill>
                <a:schemeClr val="bg1">
                  <a:lumMod val="50000"/>
                </a:schemeClr>
              </a:solidFill>
            </a:endParaRPr>
          </a:p>
          <a:p>
            <a:pPr algn="just"/>
            <a:r>
              <a:rPr lang="en-US" i="1" dirty="0" smtClean="0">
                <a:solidFill>
                  <a:schemeClr val="bg1">
                    <a:lumMod val="65000"/>
                  </a:schemeClr>
                </a:solidFill>
              </a:rPr>
              <a:t> </a:t>
            </a:r>
            <a:endParaRPr lang="en-US" i="1" dirty="0">
              <a:solidFill>
                <a:schemeClr val="bg1">
                  <a:lumMod val="65000"/>
                </a:schemeClr>
              </a:solidFill>
            </a:endParaRPr>
          </a:p>
        </p:txBody>
      </p:sp>
      <p:sp>
        <p:nvSpPr>
          <p:cNvPr id="9" name="Rectangle 8"/>
          <p:cNvSpPr/>
          <p:nvPr/>
        </p:nvSpPr>
        <p:spPr>
          <a:xfrm>
            <a:off x="381000" y="2571744"/>
            <a:ext cx="8305800" cy="32766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cover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386818" y="6572272"/>
            <a:ext cx="614338" cy="327047"/>
          </a:xfrm>
        </p:spPr>
        <p:txBody>
          <a:bodyPr/>
          <a:lstStyle/>
          <a:p>
            <a:fld id="{7FADE8AB-804C-4C49-B4D0-BAC458B3A75C}" type="slidenum">
              <a:rPr lang="en-US" altLang="zh-TW" sz="1000" smtClean="0">
                <a:solidFill>
                  <a:schemeClr val="bg1"/>
                </a:solidFill>
              </a:rPr>
              <a:pPr/>
              <a:t>3</a:t>
            </a:fld>
            <a:endParaRPr lang="en-US" altLang="zh-TW" sz="1000" dirty="0">
              <a:solidFill>
                <a:schemeClr val="bg1"/>
              </a:solidFill>
            </a:endParaRPr>
          </a:p>
        </p:txBody>
      </p:sp>
      <p:sp>
        <p:nvSpPr>
          <p:cNvPr id="8" name="Text Box 38"/>
          <p:cNvSpPr txBox="1">
            <a:spLocks noChangeArrowheads="1"/>
          </p:cNvSpPr>
          <p:nvPr/>
        </p:nvSpPr>
        <p:spPr bwMode="auto">
          <a:xfrm>
            <a:off x="285720" y="142852"/>
            <a:ext cx="8215338" cy="1354217"/>
          </a:xfrm>
          <a:prstGeom prst="rect">
            <a:avLst/>
          </a:prstGeom>
          <a:noFill/>
          <a:ln w="9525">
            <a:noFill/>
            <a:miter lim="800000"/>
            <a:headEnd/>
            <a:tailEnd/>
          </a:ln>
          <a:effectLst/>
        </p:spPr>
        <p:txBody>
          <a:bodyPr wrap="square">
            <a:spAutoFit/>
          </a:bodyPr>
          <a:lstStyle/>
          <a:p>
            <a:pPr marL="514350" indent="-514350" algn="just">
              <a:defRPr/>
            </a:pPr>
            <a:r>
              <a:rPr lang="en-US" altLang="zh-TW" sz="2400" b="1" kern="0" dirty="0" smtClean="0">
                <a:latin typeface="Arial" pitchFamily="34" charset="0"/>
                <a:cs typeface="Arial" pitchFamily="34" charset="0"/>
              </a:rPr>
              <a:t>Warm-Up	</a:t>
            </a:r>
          </a:p>
          <a:p>
            <a:pPr marL="514350" indent="-514350" algn="just">
              <a:defRPr/>
            </a:pPr>
            <a:endParaRPr lang="en-US" altLang="zh-TW" sz="2400" kern="0" dirty="0" smtClean="0">
              <a:latin typeface="Times New Roman" pitchFamily="18" charset="0"/>
              <a:cs typeface="Times New Roman" pitchFamily="18" charset="0"/>
            </a:endParaRPr>
          </a:p>
          <a:p>
            <a:pPr marL="514350" indent="-514350" algn="just">
              <a:buAutoNum type="arabicPeriod"/>
              <a:defRPr/>
            </a:pPr>
            <a:r>
              <a:rPr lang="en-US" altLang="zh-TW" sz="1600" kern="0" dirty="0" smtClean="0">
                <a:latin typeface="Arial" pitchFamily="34" charset="0"/>
                <a:cs typeface="Arial" pitchFamily="34" charset="0"/>
              </a:rPr>
              <a:t>What do you consider when making a lesson plan? Discuss your answer.</a:t>
            </a:r>
          </a:p>
          <a:p>
            <a:pPr marL="514350" indent="-514350" algn="just">
              <a:defRPr/>
            </a:pPr>
            <a:endParaRPr lang="en-US" altLang="zh-TW" sz="1600" kern="0" dirty="0" smtClean="0">
              <a:latin typeface="Arial" pitchFamily="34" charset="0"/>
              <a:cs typeface="Arial" pitchFamily="34" charset="0"/>
            </a:endParaRPr>
          </a:p>
        </p:txBody>
      </p:sp>
      <p:sp>
        <p:nvSpPr>
          <p:cNvPr id="9" name="Date Placeholder 2"/>
          <p:cNvSpPr>
            <a:spLocks noGrp="1"/>
          </p:cNvSpPr>
          <p:nvPr>
            <p:ph type="dt" sz="half" idx="10"/>
          </p:nvPr>
        </p:nvSpPr>
        <p:spPr>
          <a:xfrm>
            <a:off x="71406" y="6572272"/>
            <a:ext cx="5643602" cy="285753"/>
          </a:xfrm>
        </p:spPr>
        <p:txBody>
          <a:bodyPr/>
          <a:lstStyle/>
          <a:p>
            <a:r>
              <a:rPr lang="en-US" altLang="ko-KR" sz="1000" smtClean="0"/>
              <a:t>Unit 11. Effective Teaching of Reading and Lesson Planning (Dr. Ian Done D. Ramos, 2020)</a:t>
            </a:r>
            <a:endParaRPr lang="en-US" altLang="zh-TW" sz="1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386818" y="6572272"/>
            <a:ext cx="614338" cy="327047"/>
          </a:xfrm>
        </p:spPr>
        <p:txBody>
          <a:bodyPr/>
          <a:lstStyle/>
          <a:p>
            <a:fld id="{7FADE8AB-804C-4C49-B4D0-BAC458B3A75C}" type="slidenum">
              <a:rPr lang="en-US" altLang="zh-TW" sz="1000" smtClean="0">
                <a:solidFill>
                  <a:schemeClr val="bg1"/>
                </a:solidFill>
              </a:rPr>
              <a:pPr/>
              <a:t>4</a:t>
            </a:fld>
            <a:endParaRPr lang="en-US" altLang="zh-TW" sz="1000" dirty="0">
              <a:solidFill>
                <a:schemeClr val="bg1"/>
              </a:solidFill>
            </a:endParaRPr>
          </a:p>
        </p:txBody>
      </p:sp>
      <p:sp>
        <p:nvSpPr>
          <p:cNvPr id="8" name="Text Box 38"/>
          <p:cNvSpPr txBox="1">
            <a:spLocks noChangeArrowheads="1"/>
          </p:cNvSpPr>
          <p:nvPr/>
        </p:nvSpPr>
        <p:spPr bwMode="auto">
          <a:xfrm>
            <a:off x="285720" y="142852"/>
            <a:ext cx="8215338" cy="830997"/>
          </a:xfrm>
          <a:prstGeom prst="rect">
            <a:avLst/>
          </a:prstGeom>
          <a:noFill/>
          <a:ln w="9525">
            <a:noFill/>
            <a:miter lim="800000"/>
            <a:headEnd/>
            <a:tailEnd/>
          </a:ln>
          <a:effectLst/>
        </p:spPr>
        <p:txBody>
          <a:bodyPr wrap="square">
            <a:spAutoFit/>
          </a:bodyPr>
          <a:lstStyle/>
          <a:p>
            <a:pPr marL="514350" indent="-514350" algn="just">
              <a:buFont typeface="+mj-lt"/>
              <a:buAutoNum type="arabicPeriod" startAt="2"/>
              <a:defRPr/>
            </a:pPr>
            <a:r>
              <a:rPr lang="en-US" altLang="zh-TW" sz="1600" kern="0" dirty="0" smtClean="0">
                <a:latin typeface="Arial" pitchFamily="34" charset="0"/>
                <a:cs typeface="Arial" pitchFamily="34" charset="0"/>
              </a:rPr>
              <a:t>Is lesson planning necessary? Discuss your answer.</a:t>
            </a:r>
          </a:p>
          <a:p>
            <a:pPr marL="514350" indent="-514350" algn="just">
              <a:buFont typeface="+mj-lt"/>
              <a:buAutoNum type="arabicPeriod" startAt="2"/>
              <a:defRPr/>
            </a:pPr>
            <a:endParaRPr lang="en-US" altLang="zh-TW" sz="1600" kern="0" dirty="0" smtClean="0">
              <a:latin typeface="Arial" pitchFamily="34" charset="0"/>
              <a:cs typeface="Arial" pitchFamily="34" charset="0"/>
            </a:endParaRPr>
          </a:p>
          <a:p>
            <a:pPr marL="514350" indent="-514350" algn="just">
              <a:defRPr/>
            </a:pPr>
            <a:endParaRPr lang="en-US" altLang="zh-TW" sz="1600" kern="0" dirty="0" smtClean="0">
              <a:latin typeface="Arial" pitchFamily="34" charset="0"/>
              <a:cs typeface="Arial" pitchFamily="34" charset="0"/>
            </a:endParaRPr>
          </a:p>
        </p:txBody>
      </p:sp>
      <p:sp>
        <p:nvSpPr>
          <p:cNvPr id="9" name="Date Placeholder 2"/>
          <p:cNvSpPr>
            <a:spLocks noGrp="1"/>
          </p:cNvSpPr>
          <p:nvPr>
            <p:ph type="dt" sz="half" idx="10"/>
          </p:nvPr>
        </p:nvSpPr>
        <p:spPr>
          <a:xfrm>
            <a:off x="71406" y="6572272"/>
            <a:ext cx="5643602" cy="285753"/>
          </a:xfrm>
        </p:spPr>
        <p:txBody>
          <a:bodyPr/>
          <a:lstStyle/>
          <a:p>
            <a:r>
              <a:rPr lang="en-US" altLang="ko-KR" sz="1000" smtClean="0"/>
              <a:t>Unit 11. Effective Teaching of Reading and Lesson Planning (Dr. Ian Done D. Ramos, 2020)</a:t>
            </a:r>
            <a:endParaRPr lang="en-US" altLang="zh-TW" sz="1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386818" y="6572272"/>
            <a:ext cx="614338" cy="327047"/>
          </a:xfrm>
        </p:spPr>
        <p:txBody>
          <a:bodyPr/>
          <a:lstStyle/>
          <a:p>
            <a:fld id="{7FADE8AB-804C-4C49-B4D0-BAC458B3A75C}" type="slidenum">
              <a:rPr lang="en-US" altLang="zh-TW" sz="1000" smtClean="0">
                <a:solidFill>
                  <a:schemeClr val="bg1"/>
                </a:solidFill>
              </a:rPr>
              <a:pPr/>
              <a:t>5</a:t>
            </a:fld>
            <a:endParaRPr lang="en-US" altLang="zh-TW" sz="1000" dirty="0">
              <a:solidFill>
                <a:schemeClr val="bg1"/>
              </a:solidFill>
            </a:endParaRPr>
          </a:p>
        </p:txBody>
      </p:sp>
      <p:sp>
        <p:nvSpPr>
          <p:cNvPr id="8" name="Text Box 38"/>
          <p:cNvSpPr txBox="1">
            <a:spLocks noChangeArrowheads="1"/>
          </p:cNvSpPr>
          <p:nvPr/>
        </p:nvSpPr>
        <p:spPr bwMode="auto">
          <a:xfrm>
            <a:off x="285720" y="142852"/>
            <a:ext cx="8215338" cy="1446550"/>
          </a:xfrm>
          <a:prstGeom prst="rect">
            <a:avLst/>
          </a:prstGeom>
          <a:noFill/>
          <a:ln w="9525">
            <a:noFill/>
            <a:miter lim="800000"/>
            <a:headEnd/>
            <a:tailEnd/>
          </a:ln>
          <a:effectLst/>
        </p:spPr>
        <p:txBody>
          <a:bodyPr wrap="square">
            <a:spAutoFit/>
          </a:bodyPr>
          <a:lstStyle/>
          <a:p>
            <a:pPr marL="514350" indent="-514350" algn="just">
              <a:defRPr/>
            </a:pPr>
            <a:r>
              <a:rPr lang="en-US" altLang="zh-TW" sz="2400" b="1" kern="0" dirty="0" smtClean="0">
                <a:latin typeface="Arial" pitchFamily="34" charset="0"/>
                <a:cs typeface="Arial" pitchFamily="34" charset="0"/>
              </a:rPr>
              <a:t>Focus:</a:t>
            </a:r>
          </a:p>
          <a:p>
            <a:pPr marL="514350" indent="-514350" algn="just">
              <a:defRPr/>
            </a:pPr>
            <a:endParaRPr lang="en-US" altLang="zh-TW" sz="2400" kern="0" dirty="0" smtClean="0">
              <a:latin typeface="Times New Roman" pitchFamily="18" charset="0"/>
              <a:cs typeface="Times New Roman" pitchFamily="18" charset="0"/>
            </a:endParaRPr>
          </a:p>
          <a:p>
            <a:pPr marL="514350" indent="-514350" algn="just">
              <a:buAutoNum type="arabicPeriod"/>
              <a:defRPr/>
            </a:pPr>
            <a:r>
              <a:rPr lang="en-US" altLang="zh-TW" sz="2000" kern="0" dirty="0" smtClean="0">
                <a:latin typeface="Arial" pitchFamily="34" charset="0"/>
                <a:cs typeface="Arial" pitchFamily="34" charset="0"/>
              </a:rPr>
              <a:t>Guidelines for Effective Teaching of Reading </a:t>
            </a:r>
          </a:p>
          <a:p>
            <a:pPr marL="514350" indent="-514350" algn="just">
              <a:buAutoNum type="arabicPeriod"/>
              <a:defRPr/>
            </a:pPr>
            <a:r>
              <a:rPr lang="en-US" altLang="zh-TW" sz="2000" kern="0" dirty="0" smtClean="0">
                <a:latin typeface="Arial" pitchFamily="34" charset="0"/>
                <a:cs typeface="Arial" pitchFamily="34" charset="0"/>
              </a:rPr>
              <a:t>Lesson Planning for Reading Class</a:t>
            </a:r>
          </a:p>
        </p:txBody>
      </p:sp>
      <p:sp>
        <p:nvSpPr>
          <p:cNvPr id="9" name="Text Box 38"/>
          <p:cNvSpPr txBox="1">
            <a:spLocks noChangeArrowheads="1"/>
          </p:cNvSpPr>
          <p:nvPr/>
        </p:nvSpPr>
        <p:spPr bwMode="auto">
          <a:xfrm>
            <a:off x="571472" y="6167786"/>
            <a:ext cx="8501122" cy="261610"/>
          </a:xfrm>
          <a:prstGeom prst="rect">
            <a:avLst/>
          </a:prstGeom>
          <a:noFill/>
          <a:ln w="9525">
            <a:noFill/>
            <a:miter lim="800000"/>
            <a:headEnd/>
            <a:tailEnd/>
          </a:ln>
        </p:spPr>
        <p:txBody>
          <a:bodyPr wrap="square">
            <a:spAutoFit/>
          </a:bodyPr>
          <a:lstStyle/>
          <a:p>
            <a:pPr marL="514350" indent="-514350" algn="just"/>
            <a:r>
              <a:rPr lang="en-US" altLang="zh-TW" sz="1100" dirty="0">
                <a:latin typeface="Times New Roman" pitchFamily="18" charset="0"/>
                <a:cs typeface="Times New Roman" pitchFamily="18" charset="0"/>
              </a:rPr>
              <a:t>Source: </a:t>
            </a:r>
            <a:r>
              <a:rPr lang="en-US" altLang="zh-TW" sz="1100" dirty="0" smtClean="0">
                <a:latin typeface="Times New Roman" pitchFamily="18" charset="0"/>
                <a:cs typeface="Times New Roman" pitchFamily="18" charset="0"/>
              </a:rPr>
              <a:t>https://www.researchgate.net/publication/321228081_A_Review_on_Reading_Theories_and_its_Implication_to_the_Teaching_of_Reading</a:t>
            </a:r>
          </a:p>
        </p:txBody>
      </p:sp>
      <p:sp>
        <p:nvSpPr>
          <p:cNvPr id="7" name="Date Placeholder 2"/>
          <p:cNvSpPr>
            <a:spLocks noGrp="1"/>
          </p:cNvSpPr>
          <p:nvPr>
            <p:ph type="dt" sz="half" idx="10"/>
          </p:nvPr>
        </p:nvSpPr>
        <p:spPr>
          <a:xfrm>
            <a:off x="71406" y="6572272"/>
            <a:ext cx="5643602" cy="285753"/>
          </a:xfrm>
        </p:spPr>
        <p:txBody>
          <a:bodyPr/>
          <a:lstStyle/>
          <a:p>
            <a:r>
              <a:rPr lang="en-US" altLang="ko-KR" sz="1000" smtClean="0"/>
              <a:t>Unit 11. Effective Teaching of Reading and Lesson Planning (Dr. Ian Done D. Ramos, 2020)</a:t>
            </a:r>
            <a:endParaRPr lang="en-US" altLang="zh-TW" sz="1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386818" y="6572272"/>
            <a:ext cx="614338" cy="327047"/>
          </a:xfrm>
        </p:spPr>
        <p:txBody>
          <a:bodyPr/>
          <a:lstStyle/>
          <a:p>
            <a:fld id="{7FADE8AB-804C-4C49-B4D0-BAC458B3A75C}" type="slidenum">
              <a:rPr lang="en-US" altLang="zh-TW" sz="1000" smtClean="0">
                <a:solidFill>
                  <a:schemeClr val="bg1"/>
                </a:solidFill>
              </a:rPr>
              <a:pPr/>
              <a:t>6</a:t>
            </a:fld>
            <a:endParaRPr lang="en-US" altLang="zh-TW" sz="1000" dirty="0">
              <a:solidFill>
                <a:schemeClr val="bg1"/>
              </a:solidFill>
            </a:endParaRPr>
          </a:p>
        </p:txBody>
      </p:sp>
      <p:sp>
        <p:nvSpPr>
          <p:cNvPr id="8" name="Text Box 38"/>
          <p:cNvSpPr txBox="1">
            <a:spLocks noChangeArrowheads="1"/>
          </p:cNvSpPr>
          <p:nvPr/>
        </p:nvSpPr>
        <p:spPr bwMode="auto">
          <a:xfrm>
            <a:off x="285720" y="142852"/>
            <a:ext cx="8215338" cy="5940088"/>
          </a:xfrm>
          <a:prstGeom prst="rect">
            <a:avLst/>
          </a:prstGeom>
          <a:noFill/>
          <a:ln w="9525">
            <a:noFill/>
            <a:miter lim="800000"/>
            <a:headEnd/>
            <a:tailEnd/>
          </a:ln>
          <a:effectLst/>
        </p:spPr>
        <p:txBody>
          <a:bodyPr wrap="square">
            <a:spAutoFit/>
          </a:bodyPr>
          <a:lstStyle/>
          <a:p>
            <a:pPr marL="514350" indent="-514350" algn="just">
              <a:buAutoNum type="arabicPeriod"/>
              <a:defRPr/>
            </a:pPr>
            <a:r>
              <a:rPr lang="en-US" altLang="zh-TW" sz="2000" b="1" kern="0" dirty="0" smtClean="0">
                <a:latin typeface="Arial" pitchFamily="34" charset="0"/>
                <a:cs typeface="Arial" pitchFamily="34" charset="0"/>
              </a:rPr>
              <a:t>Guidelines for Effective Teaching of Reading</a:t>
            </a:r>
          </a:p>
          <a:p>
            <a:pPr marL="514350" indent="-514350" algn="just">
              <a:defRPr/>
            </a:pPr>
            <a:endParaRPr lang="en-US" altLang="zh-TW" sz="2000" b="1" kern="0" dirty="0" smtClean="0">
              <a:latin typeface="Arial" pitchFamily="34" charset="0"/>
              <a:cs typeface="Arial" pitchFamily="34" charset="0"/>
            </a:endParaRPr>
          </a:p>
          <a:p>
            <a:pPr marL="514350" indent="-514350" algn="just">
              <a:defRPr/>
            </a:pPr>
            <a:r>
              <a:rPr lang="en-US" altLang="zh-TW" sz="2000" b="1" kern="0" dirty="0" smtClean="0">
                <a:latin typeface="Arial" pitchFamily="34" charset="0"/>
                <a:cs typeface="Arial" pitchFamily="34" charset="0"/>
              </a:rPr>
              <a:t>	</a:t>
            </a:r>
            <a:r>
              <a:rPr lang="en-US" altLang="zh-TW" sz="2000" kern="0" dirty="0" smtClean="0">
                <a:latin typeface="Arial" pitchFamily="34" charset="0"/>
                <a:cs typeface="Arial" pitchFamily="34" charset="0"/>
              </a:rPr>
              <a:t>After discussing the ideas and concepts presented in the three reading theories, let’s see how they are implemented in the tips for helping learners develop their reading competence proposed by </a:t>
            </a:r>
            <a:r>
              <a:rPr lang="en-US" altLang="zh-TW" sz="2000" kern="0" dirty="0" err="1" smtClean="0">
                <a:latin typeface="Arial" pitchFamily="34" charset="0"/>
                <a:cs typeface="Arial" pitchFamily="34" charset="0"/>
              </a:rPr>
              <a:t>Vaezi</a:t>
            </a:r>
            <a:r>
              <a:rPr lang="en-US" altLang="zh-TW" sz="2000" kern="0" dirty="0" smtClean="0">
                <a:latin typeface="Arial" pitchFamily="34" charset="0"/>
                <a:cs typeface="Arial" pitchFamily="34" charset="0"/>
              </a:rPr>
              <a:t> (2006). The tips are arranged in three sections which are parallel with the three consecutive reading stages: before reading, during reading, and after reading (Wallace, 1992).</a:t>
            </a:r>
          </a:p>
          <a:p>
            <a:pPr marL="514350" indent="-514350" algn="just">
              <a:defRPr/>
            </a:pPr>
            <a:endParaRPr lang="en-US" altLang="zh-TW" sz="2000" b="1" kern="0" dirty="0" smtClean="0">
              <a:latin typeface="Arial" pitchFamily="34" charset="0"/>
              <a:cs typeface="Arial" pitchFamily="34" charset="0"/>
            </a:endParaRPr>
          </a:p>
          <a:p>
            <a:pPr marL="514350" indent="-514350" algn="just">
              <a:defRPr/>
            </a:pPr>
            <a:r>
              <a:rPr lang="en-US" altLang="zh-TW" sz="2000" b="1" i="1" kern="0" dirty="0" smtClean="0">
                <a:latin typeface="Arial" pitchFamily="34" charset="0"/>
                <a:cs typeface="Arial" pitchFamily="34" charset="0"/>
              </a:rPr>
              <a:t>Pre-Reading Tips</a:t>
            </a:r>
          </a:p>
          <a:p>
            <a:pPr marL="514350" indent="-514350" algn="just">
              <a:defRPr/>
            </a:pPr>
            <a:endParaRPr lang="en-US" altLang="zh-TW" sz="2000" kern="0" dirty="0" smtClean="0">
              <a:latin typeface="Arial" pitchFamily="34" charset="0"/>
              <a:cs typeface="Arial" pitchFamily="34" charset="0"/>
            </a:endParaRPr>
          </a:p>
          <a:p>
            <a:pPr marL="514350" indent="-514350" algn="just">
              <a:defRPr/>
            </a:pPr>
            <a:r>
              <a:rPr lang="en-US" altLang="zh-TW" sz="2000" kern="0" dirty="0" smtClean="0">
                <a:latin typeface="Arial" pitchFamily="34" charset="0"/>
                <a:cs typeface="Arial" pitchFamily="34" charset="0"/>
              </a:rPr>
              <a:t>	Before the actual reading act on a text starts, some points should be considered for making the reading process more comprehensible. First, teachers should ensure that the words and grammatical structures in the texts to read are familiar to the learners. Suppose the texts have unfamiliar words, they could be introduced in pre-reading activities focusing on language awareness, such as finding synonyms, antonyms, derivatives, or associated words. Second, teachers need to make certain that the </a:t>
            </a:r>
          </a:p>
        </p:txBody>
      </p:sp>
      <p:sp>
        <p:nvSpPr>
          <p:cNvPr id="9" name="Text Box 38"/>
          <p:cNvSpPr txBox="1">
            <a:spLocks noChangeArrowheads="1"/>
          </p:cNvSpPr>
          <p:nvPr/>
        </p:nvSpPr>
        <p:spPr bwMode="auto">
          <a:xfrm>
            <a:off x="571472" y="6167786"/>
            <a:ext cx="8501122" cy="261610"/>
          </a:xfrm>
          <a:prstGeom prst="rect">
            <a:avLst/>
          </a:prstGeom>
          <a:noFill/>
          <a:ln w="9525">
            <a:noFill/>
            <a:miter lim="800000"/>
            <a:headEnd/>
            <a:tailEnd/>
          </a:ln>
        </p:spPr>
        <p:txBody>
          <a:bodyPr wrap="square">
            <a:spAutoFit/>
          </a:bodyPr>
          <a:lstStyle/>
          <a:p>
            <a:pPr marL="514350" indent="-514350" algn="just"/>
            <a:r>
              <a:rPr lang="en-US" altLang="zh-TW" sz="1100" dirty="0">
                <a:latin typeface="Times New Roman" pitchFamily="18" charset="0"/>
                <a:cs typeface="Times New Roman" pitchFamily="18" charset="0"/>
              </a:rPr>
              <a:t>Source: </a:t>
            </a:r>
            <a:r>
              <a:rPr lang="en-US" altLang="zh-TW" sz="1100" dirty="0" smtClean="0">
                <a:latin typeface="Times New Roman" pitchFamily="18" charset="0"/>
                <a:cs typeface="Times New Roman" pitchFamily="18" charset="0"/>
              </a:rPr>
              <a:t>https://www.researchgate.net/publication/321228081_A_Review_on_Reading_Theories_and_its_Implication_to_the_Teaching_of_Reading</a:t>
            </a:r>
          </a:p>
        </p:txBody>
      </p:sp>
      <p:sp>
        <p:nvSpPr>
          <p:cNvPr id="7" name="Date Placeholder 2"/>
          <p:cNvSpPr>
            <a:spLocks noGrp="1"/>
          </p:cNvSpPr>
          <p:nvPr>
            <p:ph type="dt" sz="half" idx="10"/>
          </p:nvPr>
        </p:nvSpPr>
        <p:spPr>
          <a:xfrm>
            <a:off x="71406" y="6572272"/>
            <a:ext cx="5643602" cy="285753"/>
          </a:xfrm>
        </p:spPr>
        <p:txBody>
          <a:bodyPr/>
          <a:lstStyle/>
          <a:p>
            <a:r>
              <a:rPr lang="en-US" altLang="ko-KR" sz="1000" smtClean="0"/>
              <a:t>Unit 11. Effective Teaching of Reading and Lesson Planning (Dr. Ian Done D. Ramos, 2020)</a:t>
            </a:r>
            <a:endParaRPr lang="en-US" altLang="zh-TW" sz="1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386818" y="6572272"/>
            <a:ext cx="614338" cy="327047"/>
          </a:xfrm>
        </p:spPr>
        <p:txBody>
          <a:bodyPr/>
          <a:lstStyle/>
          <a:p>
            <a:fld id="{7FADE8AB-804C-4C49-B4D0-BAC458B3A75C}" type="slidenum">
              <a:rPr lang="en-US" altLang="zh-TW" sz="1000" smtClean="0">
                <a:solidFill>
                  <a:schemeClr val="bg1"/>
                </a:solidFill>
              </a:rPr>
              <a:pPr/>
              <a:t>7</a:t>
            </a:fld>
            <a:endParaRPr lang="en-US" altLang="zh-TW" sz="1000" dirty="0">
              <a:solidFill>
                <a:schemeClr val="bg1"/>
              </a:solidFill>
            </a:endParaRPr>
          </a:p>
        </p:txBody>
      </p:sp>
      <p:sp>
        <p:nvSpPr>
          <p:cNvPr id="8" name="Text Box 38"/>
          <p:cNvSpPr txBox="1">
            <a:spLocks noChangeArrowheads="1"/>
          </p:cNvSpPr>
          <p:nvPr/>
        </p:nvSpPr>
        <p:spPr bwMode="auto">
          <a:xfrm>
            <a:off x="285720" y="142852"/>
            <a:ext cx="8215338" cy="5940088"/>
          </a:xfrm>
          <a:prstGeom prst="rect">
            <a:avLst/>
          </a:prstGeom>
          <a:noFill/>
          <a:ln w="9525">
            <a:noFill/>
            <a:miter lim="800000"/>
            <a:headEnd/>
            <a:tailEnd/>
          </a:ln>
          <a:effectLst/>
        </p:spPr>
        <p:txBody>
          <a:bodyPr wrap="square">
            <a:spAutoFit/>
          </a:bodyPr>
          <a:lstStyle/>
          <a:p>
            <a:pPr marL="514350" indent="-514350" algn="just">
              <a:defRPr/>
            </a:pPr>
            <a:r>
              <a:rPr lang="en-US" altLang="zh-TW" sz="2000" kern="0" dirty="0" smtClean="0">
                <a:latin typeface="Arial" pitchFamily="34" charset="0"/>
                <a:cs typeface="Arial" pitchFamily="34" charset="0"/>
              </a:rPr>
              <a:t>	topics of chosen texts are in accordance with the learners’ age range, interests, sex, and cultural background. If they are not, necessary background information should be provided to the reader to facilitate comprehension. Assigning the class members to brainstorm ideas about the meaning of a title or an illustration and discuss what they know are recommended to conduct this activity.</a:t>
            </a:r>
          </a:p>
          <a:p>
            <a:pPr marL="514350" indent="-514350" algn="just">
              <a:defRPr/>
            </a:pPr>
            <a:endParaRPr lang="en-US" altLang="zh-TW" sz="2000" kern="0" dirty="0" smtClean="0">
              <a:latin typeface="Arial" pitchFamily="34" charset="0"/>
              <a:cs typeface="Arial" pitchFamily="34" charset="0"/>
            </a:endParaRPr>
          </a:p>
          <a:p>
            <a:pPr marL="514350" indent="-514350" algn="just">
              <a:defRPr/>
            </a:pPr>
            <a:r>
              <a:rPr lang="en-US" altLang="zh-TW" sz="2000" kern="0" dirty="0" smtClean="0">
                <a:latin typeface="Arial" pitchFamily="34" charset="0"/>
                <a:cs typeface="Arial" pitchFamily="34" charset="0"/>
              </a:rPr>
              <a:t>	The followings are some activities teacher can use during the pre-reading stage. These activities do not necessitate a long time to conduct. But, they are very effective to overcome the common urge to start reading a text closely right away from the beginning.</a:t>
            </a:r>
          </a:p>
          <a:p>
            <a:pPr marL="514350" indent="-514350" algn="just">
              <a:defRPr/>
            </a:pPr>
            <a:endParaRPr lang="en-US" altLang="zh-TW" sz="2000" kern="0" dirty="0" smtClean="0">
              <a:latin typeface="Arial" pitchFamily="34" charset="0"/>
              <a:cs typeface="Arial" pitchFamily="34" charset="0"/>
            </a:endParaRPr>
          </a:p>
          <a:p>
            <a:pPr marL="514350" indent="-514350" algn="just">
              <a:defRPr/>
            </a:pPr>
            <a:r>
              <a:rPr lang="en-US" altLang="zh-TW" sz="2000" kern="0" dirty="0" smtClean="0">
                <a:latin typeface="Arial" pitchFamily="34" charset="0"/>
                <a:cs typeface="Arial" pitchFamily="34" charset="0"/>
              </a:rPr>
              <a:t>	1. </a:t>
            </a:r>
            <a:r>
              <a:rPr lang="en-US" altLang="zh-TW" sz="2000" u="sng" kern="0" dirty="0" smtClean="0">
                <a:latin typeface="Arial" pitchFamily="34" charset="0"/>
                <a:cs typeface="Arial" pitchFamily="34" charset="0"/>
              </a:rPr>
              <a:t>Teacher-directed pre-reading</a:t>
            </a:r>
            <a:r>
              <a:rPr lang="en-US" altLang="zh-TW" sz="2000" kern="0" dirty="0" smtClean="0">
                <a:latin typeface="Arial" pitchFamily="34" charset="0"/>
                <a:cs typeface="Arial" pitchFamily="34" charset="0"/>
              </a:rPr>
              <a:t>, which is directed to explain some key vocabulary, ideas in the text, and the text type. In this approach, the teacher the information the students will need, including key concepts, important vocabulary, and appropriate conceptual framework are directly explained. The reason for introducing the text types is that texts may take on different forms  </a:t>
            </a:r>
          </a:p>
        </p:txBody>
      </p:sp>
      <p:sp>
        <p:nvSpPr>
          <p:cNvPr id="9" name="Text Box 38"/>
          <p:cNvSpPr txBox="1">
            <a:spLocks noChangeArrowheads="1"/>
          </p:cNvSpPr>
          <p:nvPr/>
        </p:nvSpPr>
        <p:spPr bwMode="auto">
          <a:xfrm>
            <a:off x="571472" y="6167786"/>
            <a:ext cx="8501122" cy="261610"/>
          </a:xfrm>
          <a:prstGeom prst="rect">
            <a:avLst/>
          </a:prstGeom>
          <a:noFill/>
          <a:ln w="9525">
            <a:noFill/>
            <a:miter lim="800000"/>
            <a:headEnd/>
            <a:tailEnd/>
          </a:ln>
        </p:spPr>
        <p:txBody>
          <a:bodyPr wrap="square">
            <a:spAutoFit/>
          </a:bodyPr>
          <a:lstStyle/>
          <a:p>
            <a:pPr marL="514350" indent="-514350" algn="just"/>
            <a:r>
              <a:rPr lang="en-US" altLang="zh-TW" sz="1100" dirty="0">
                <a:latin typeface="Times New Roman" pitchFamily="18" charset="0"/>
                <a:cs typeface="Times New Roman" pitchFamily="18" charset="0"/>
              </a:rPr>
              <a:t>Source: </a:t>
            </a:r>
            <a:r>
              <a:rPr lang="en-US" altLang="zh-TW" sz="1100" dirty="0" smtClean="0">
                <a:latin typeface="Times New Roman" pitchFamily="18" charset="0"/>
                <a:cs typeface="Times New Roman" pitchFamily="18" charset="0"/>
              </a:rPr>
              <a:t>https://www.researchgate.net/publication/321228081_A_Review_on_Reading_Theories_and_its_Implication_to_the_Teaching_of_Reading</a:t>
            </a:r>
          </a:p>
        </p:txBody>
      </p:sp>
      <p:sp>
        <p:nvSpPr>
          <p:cNvPr id="7" name="Date Placeholder 2"/>
          <p:cNvSpPr>
            <a:spLocks noGrp="1"/>
          </p:cNvSpPr>
          <p:nvPr>
            <p:ph type="dt" sz="half" idx="10"/>
          </p:nvPr>
        </p:nvSpPr>
        <p:spPr>
          <a:xfrm>
            <a:off x="71406" y="6572272"/>
            <a:ext cx="5643602" cy="285753"/>
          </a:xfrm>
        </p:spPr>
        <p:txBody>
          <a:bodyPr/>
          <a:lstStyle/>
          <a:p>
            <a:r>
              <a:rPr lang="en-US" altLang="ko-KR" sz="1000" smtClean="0"/>
              <a:t>Unit 11. Effective Teaching of Reading and Lesson Planning (Dr. Ian Done D. Ramos, 2020)</a:t>
            </a:r>
            <a:endParaRPr lang="en-US" altLang="zh-TW" sz="1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386818" y="6572272"/>
            <a:ext cx="614338" cy="327047"/>
          </a:xfrm>
        </p:spPr>
        <p:txBody>
          <a:bodyPr/>
          <a:lstStyle/>
          <a:p>
            <a:fld id="{7FADE8AB-804C-4C49-B4D0-BAC458B3A75C}" type="slidenum">
              <a:rPr lang="en-US" altLang="zh-TW" sz="1000" smtClean="0">
                <a:solidFill>
                  <a:schemeClr val="bg1"/>
                </a:solidFill>
              </a:rPr>
              <a:pPr/>
              <a:t>8</a:t>
            </a:fld>
            <a:endParaRPr lang="en-US" altLang="zh-TW" sz="1000" dirty="0">
              <a:solidFill>
                <a:schemeClr val="bg1"/>
              </a:solidFill>
            </a:endParaRPr>
          </a:p>
        </p:txBody>
      </p:sp>
      <p:sp>
        <p:nvSpPr>
          <p:cNvPr id="8" name="Text Box 38"/>
          <p:cNvSpPr txBox="1">
            <a:spLocks noChangeArrowheads="1"/>
          </p:cNvSpPr>
          <p:nvPr/>
        </p:nvSpPr>
        <p:spPr bwMode="auto">
          <a:xfrm>
            <a:off x="285720" y="142852"/>
            <a:ext cx="8215338" cy="5940088"/>
          </a:xfrm>
          <a:prstGeom prst="rect">
            <a:avLst/>
          </a:prstGeom>
          <a:noFill/>
          <a:ln w="9525">
            <a:noFill/>
            <a:miter lim="800000"/>
            <a:headEnd/>
            <a:tailEnd/>
          </a:ln>
          <a:effectLst/>
        </p:spPr>
        <p:txBody>
          <a:bodyPr wrap="square">
            <a:spAutoFit/>
          </a:bodyPr>
          <a:lstStyle/>
          <a:p>
            <a:pPr marL="514350" lvl="0" indent="-514350" algn="just">
              <a:defRPr/>
            </a:pPr>
            <a:r>
              <a:rPr lang="en-US" altLang="zh-TW" sz="2000" kern="0" dirty="0" smtClean="0">
                <a:latin typeface="Arial" pitchFamily="34" charset="0"/>
                <a:cs typeface="Arial" pitchFamily="34" charset="0"/>
              </a:rPr>
              <a:t>	and hold certain pieces of information in different places. The students’ familiarity of the text types they are reading will develop their understanding of the layout of the material. Such familiarity will, in turn, enable them to focus more deeply on the parts that are more densely compacted with information. Paying attention to the author’s name and the year of publication, if applicable, may even help the reader in assuming the text meaning.</a:t>
            </a:r>
          </a:p>
          <a:p>
            <a:pPr marL="514350" lvl="0" indent="-514350" algn="just">
              <a:defRPr/>
            </a:pPr>
            <a:endParaRPr lang="en-US" altLang="zh-TW" sz="2000" kern="0" dirty="0" smtClean="0">
              <a:latin typeface="Arial" pitchFamily="34" charset="0"/>
              <a:cs typeface="Arial" pitchFamily="34" charset="0"/>
            </a:endParaRPr>
          </a:p>
          <a:p>
            <a:pPr marL="514350" lvl="0" indent="-514350" algn="just">
              <a:defRPr/>
            </a:pPr>
            <a:r>
              <a:rPr lang="en-US" altLang="zh-TW" sz="2000" kern="0" dirty="0" smtClean="0">
                <a:latin typeface="Arial" pitchFamily="34" charset="0"/>
                <a:cs typeface="Arial" pitchFamily="34" charset="0"/>
              </a:rPr>
              <a:t>	2. </a:t>
            </a:r>
            <a:r>
              <a:rPr lang="en-US" altLang="zh-TW" sz="2000" u="sng" kern="0" dirty="0" smtClean="0">
                <a:latin typeface="Arial" pitchFamily="34" charset="0"/>
                <a:cs typeface="Arial" pitchFamily="34" charset="0"/>
              </a:rPr>
              <a:t>Interactive activities</a:t>
            </a:r>
            <a:r>
              <a:rPr lang="en-US" altLang="zh-TW" sz="2000" kern="0" dirty="0" smtClean="0">
                <a:latin typeface="Arial" pitchFamily="34" charset="0"/>
                <a:cs typeface="Arial" pitchFamily="34" charset="0"/>
              </a:rPr>
              <a:t>, in which the teacher leads a discussion by drawing out the information students already have and interjects additional information considered to be necessary to an understanding of the text to be read. The teacher can also overtly link the students’ prior knowledge and important information in the text.</a:t>
            </a:r>
          </a:p>
          <a:p>
            <a:pPr marL="514350" lvl="0" indent="-514350" algn="just">
              <a:defRPr/>
            </a:pPr>
            <a:r>
              <a:rPr lang="en-US" altLang="zh-TW" sz="2000" kern="0" dirty="0" smtClean="0">
                <a:latin typeface="Arial" pitchFamily="34" charset="0"/>
                <a:cs typeface="Arial" pitchFamily="34" charset="0"/>
              </a:rPr>
              <a:t/>
            </a:r>
            <a:br>
              <a:rPr lang="en-US" altLang="zh-TW" sz="2000" kern="0" dirty="0" smtClean="0">
                <a:latin typeface="Arial" pitchFamily="34" charset="0"/>
                <a:cs typeface="Arial" pitchFamily="34" charset="0"/>
              </a:rPr>
            </a:br>
            <a:r>
              <a:rPr lang="en-US" altLang="zh-TW" sz="2000" kern="0" dirty="0" smtClean="0">
                <a:latin typeface="Arial" pitchFamily="34" charset="0"/>
                <a:cs typeface="Arial" pitchFamily="34" charset="0"/>
              </a:rPr>
              <a:t>3. </a:t>
            </a:r>
            <a:r>
              <a:rPr lang="en-US" altLang="zh-TW" sz="2000" u="sng" kern="0" dirty="0" smtClean="0">
                <a:latin typeface="Arial" pitchFamily="34" charset="0"/>
                <a:cs typeface="Arial" pitchFamily="34" charset="0"/>
              </a:rPr>
              <a:t>Reflective activities</a:t>
            </a:r>
            <a:r>
              <a:rPr lang="en-US" altLang="zh-TW" sz="2000" kern="0" dirty="0" smtClean="0">
                <a:latin typeface="Arial" pitchFamily="34" charset="0"/>
                <a:cs typeface="Arial" pitchFamily="34" charset="0"/>
              </a:rPr>
              <a:t>, which is directed to guide the students to realize the purpose and objective for reading a certain piece of written material. This can be done at the initial stages, but this strategy can be left to the students when they have become better </a:t>
            </a:r>
          </a:p>
        </p:txBody>
      </p:sp>
      <p:sp>
        <p:nvSpPr>
          <p:cNvPr id="9" name="Text Box 38"/>
          <p:cNvSpPr txBox="1">
            <a:spLocks noChangeArrowheads="1"/>
          </p:cNvSpPr>
          <p:nvPr/>
        </p:nvSpPr>
        <p:spPr bwMode="auto">
          <a:xfrm>
            <a:off x="571472" y="6167786"/>
            <a:ext cx="8501122" cy="261610"/>
          </a:xfrm>
          <a:prstGeom prst="rect">
            <a:avLst/>
          </a:prstGeom>
          <a:noFill/>
          <a:ln w="9525">
            <a:noFill/>
            <a:miter lim="800000"/>
            <a:headEnd/>
            <a:tailEnd/>
          </a:ln>
        </p:spPr>
        <p:txBody>
          <a:bodyPr wrap="square">
            <a:spAutoFit/>
          </a:bodyPr>
          <a:lstStyle/>
          <a:p>
            <a:pPr marL="514350" indent="-514350" algn="just"/>
            <a:r>
              <a:rPr lang="en-US" altLang="zh-TW" sz="1100" dirty="0">
                <a:latin typeface="Times New Roman" pitchFamily="18" charset="0"/>
                <a:cs typeface="Times New Roman" pitchFamily="18" charset="0"/>
              </a:rPr>
              <a:t>Source: </a:t>
            </a:r>
            <a:r>
              <a:rPr lang="en-US" altLang="zh-TW" sz="1100" dirty="0" smtClean="0">
                <a:latin typeface="Times New Roman" pitchFamily="18" charset="0"/>
                <a:cs typeface="Times New Roman" pitchFamily="18" charset="0"/>
              </a:rPr>
              <a:t>https://www.researchgate.net/publication/321228081_A_Review_on_Reading_Theories_and_its_Implication_to_the_Teaching_of_Reading</a:t>
            </a:r>
          </a:p>
        </p:txBody>
      </p:sp>
      <p:sp>
        <p:nvSpPr>
          <p:cNvPr id="7" name="Date Placeholder 2"/>
          <p:cNvSpPr>
            <a:spLocks noGrp="1"/>
          </p:cNvSpPr>
          <p:nvPr>
            <p:ph type="dt" sz="half" idx="10"/>
          </p:nvPr>
        </p:nvSpPr>
        <p:spPr>
          <a:xfrm>
            <a:off x="71406" y="6572272"/>
            <a:ext cx="5643602" cy="285753"/>
          </a:xfrm>
        </p:spPr>
        <p:txBody>
          <a:bodyPr/>
          <a:lstStyle/>
          <a:p>
            <a:r>
              <a:rPr lang="en-US" altLang="ko-KR" sz="1000" smtClean="0"/>
              <a:t>Unit 11. Effective Teaching of Reading and Lesson Planning (Dr. Ian Done D. Ramos, 2020)</a:t>
            </a:r>
            <a:endParaRPr lang="en-US" altLang="zh-TW" sz="1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386818" y="6572272"/>
            <a:ext cx="614338" cy="327047"/>
          </a:xfrm>
        </p:spPr>
        <p:txBody>
          <a:bodyPr/>
          <a:lstStyle/>
          <a:p>
            <a:fld id="{7FADE8AB-804C-4C49-B4D0-BAC458B3A75C}" type="slidenum">
              <a:rPr lang="en-US" altLang="zh-TW" sz="1000" smtClean="0">
                <a:solidFill>
                  <a:schemeClr val="bg1"/>
                </a:solidFill>
              </a:rPr>
              <a:pPr/>
              <a:t>9</a:t>
            </a:fld>
            <a:endParaRPr lang="en-US" altLang="zh-TW" sz="1000" dirty="0">
              <a:solidFill>
                <a:schemeClr val="bg1"/>
              </a:solidFill>
            </a:endParaRPr>
          </a:p>
        </p:txBody>
      </p:sp>
      <p:sp>
        <p:nvSpPr>
          <p:cNvPr id="8" name="Text Box 38"/>
          <p:cNvSpPr txBox="1">
            <a:spLocks noChangeArrowheads="1"/>
          </p:cNvSpPr>
          <p:nvPr/>
        </p:nvSpPr>
        <p:spPr bwMode="auto">
          <a:xfrm>
            <a:off x="285720" y="142852"/>
            <a:ext cx="8215338" cy="5632311"/>
          </a:xfrm>
          <a:prstGeom prst="rect">
            <a:avLst/>
          </a:prstGeom>
          <a:noFill/>
          <a:ln w="9525">
            <a:noFill/>
            <a:miter lim="800000"/>
            <a:headEnd/>
            <a:tailEnd/>
          </a:ln>
          <a:effectLst/>
        </p:spPr>
        <p:txBody>
          <a:bodyPr wrap="square">
            <a:spAutoFit/>
          </a:bodyPr>
          <a:lstStyle/>
          <a:p>
            <a:pPr marL="514350" indent="-514350" algn="just">
              <a:defRPr/>
            </a:pPr>
            <a:r>
              <a:rPr lang="en-US" altLang="zh-TW" sz="2000" kern="0" dirty="0" smtClean="0">
                <a:latin typeface="Arial" pitchFamily="34" charset="0"/>
                <a:cs typeface="Arial" pitchFamily="34" charset="0"/>
              </a:rPr>
              <a:t>	readers. For example, the students may be guided to ask themselves, “Why should I read this text? What benefits can I get after finished reading this? Their awareness of the purpose and goal to read, later—in during-reading activities—will enable them to determine the correct skill(s) to employ: skimming, scanning, reading for details, or critical reading.</a:t>
            </a:r>
          </a:p>
          <a:p>
            <a:pPr marL="514350" indent="-514350" algn="just">
              <a:defRPr/>
            </a:pPr>
            <a:r>
              <a:rPr lang="en-US" altLang="zh-TW" sz="2000" kern="0" dirty="0" smtClean="0">
                <a:latin typeface="Arial" pitchFamily="34" charset="0"/>
                <a:cs typeface="Arial" pitchFamily="34" charset="0"/>
              </a:rPr>
              <a:t> </a:t>
            </a:r>
          </a:p>
          <a:p>
            <a:pPr marL="514350" indent="-514350" algn="just">
              <a:defRPr/>
            </a:pPr>
            <a:r>
              <a:rPr lang="en-US" altLang="zh-TW" sz="2000" b="1" i="1" kern="0" dirty="0" smtClean="0">
                <a:latin typeface="Arial" pitchFamily="34" charset="0"/>
                <a:cs typeface="Arial" pitchFamily="34" charset="0"/>
              </a:rPr>
              <a:t>During-reading tips</a:t>
            </a:r>
          </a:p>
          <a:p>
            <a:pPr marL="514350" indent="-514350" algn="just">
              <a:defRPr/>
            </a:pPr>
            <a:r>
              <a:rPr lang="en-US" altLang="zh-TW" sz="2000" kern="0" dirty="0" smtClean="0">
                <a:latin typeface="Arial" pitchFamily="34" charset="0"/>
                <a:cs typeface="Arial" pitchFamily="34" charset="0"/>
              </a:rPr>
              <a:t>	</a:t>
            </a:r>
          </a:p>
          <a:p>
            <a:pPr marL="514350" indent="-514350" algn="just">
              <a:defRPr/>
            </a:pPr>
            <a:r>
              <a:rPr lang="en-US" altLang="zh-TW" sz="2000" kern="0" dirty="0" smtClean="0">
                <a:latin typeface="Arial" pitchFamily="34" charset="0"/>
                <a:cs typeface="Arial" pitchFamily="34" charset="0"/>
              </a:rPr>
              <a:t>	The activities carried out in during-reading stage include taking notes, reacting, predicting, selecting significant information, questioning the writer’s position, evaluating, and placing a text within one’s own experience. Due to the fact that most attention is often paid to dictionaries, the text, and the teacher in English reading classes, these processes can be the most complex to develop in a classroom setting,. To encourage active reading, the teacher is recommended to let the students to practice the followings are tips.</a:t>
            </a:r>
          </a:p>
        </p:txBody>
      </p:sp>
      <p:sp>
        <p:nvSpPr>
          <p:cNvPr id="9" name="Text Box 38"/>
          <p:cNvSpPr txBox="1">
            <a:spLocks noChangeArrowheads="1"/>
          </p:cNvSpPr>
          <p:nvPr/>
        </p:nvSpPr>
        <p:spPr bwMode="auto">
          <a:xfrm>
            <a:off x="571472" y="6167786"/>
            <a:ext cx="8501122" cy="261610"/>
          </a:xfrm>
          <a:prstGeom prst="rect">
            <a:avLst/>
          </a:prstGeom>
          <a:noFill/>
          <a:ln w="9525">
            <a:noFill/>
            <a:miter lim="800000"/>
            <a:headEnd/>
            <a:tailEnd/>
          </a:ln>
        </p:spPr>
        <p:txBody>
          <a:bodyPr wrap="square">
            <a:spAutoFit/>
          </a:bodyPr>
          <a:lstStyle/>
          <a:p>
            <a:pPr marL="514350" indent="-514350" algn="just"/>
            <a:r>
              <a:rPr lang="en-US" altLang="zh-TW" sz="1100" dirty="0">
                <a:latin typeface="Times New Roman" pitchFamily="18" charset="0"/>
                <a:cs typeface="Times New Roman" pitchFamily="18" charset="0"/>
              </a:rPr>
              <a:t>Source: </a:t>
            </a:r>
            <a:r>
              <a:rPr lang="en-US" altLang="zh-TW" sz="1100" dirty="0" smtClean="0">
                <a:latin typeface="Times New Roman" pitchFamily="18" charset="0"/>
                <a:cs typeface="Times New Roman" pitchFamily="18" charset="0"/>
              </a:rPr>
              <a:t>https://www.researchgate.net/publication/321228081_A_Review_on_Reading_Theories_and_its_Implication_to_the_Teaching_of_Reading</a:t>
            </a:r>
          </a:p>
        </p:txBody>
      </p:sp>
      <p:sp>
        <p:nvSpPr>
          <p:cNvPr id="7" name="Date Placeholder 2"/>
          <p:cNvSpPr>
            <a:spLocks noGrp="1"/>
          </p:cNvSpPr>
          <p:nvPr>
            <p:ph type="dt" sz="half" idx="10"/>
          </p:nvPr>
        </p:nvSpPr>
        <p:spPr>
          <a:xfrm>
            <a:off x="71406" y="6572272"/>
            <a:ext cx="5643602" cy="285753"/>
          </a:xfrm>
        </p:spPr>
        <p:txBody>
          <a:bodyPr/>
          <a:lstStyle/>
          <a:p>
            <a:r>
              <a:rPr lang="en-US" altLang="ko-KR" sz="1000" smtClean="0"/>
              <a:t>Unit 11. Effective Teaching of Reading and Lesson Planning (Dr. Ian Done D. Ramos, 2020)</a:t>
            </a:r>
            <a:endParaRPr lang="en-US" altLang="zh-TW" sz="1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預設簡報設計">
  <a:themeElements>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預設簡報設計">
      <a:majorFont>
        <a:latin typeface="Impact"/>
        <a:ea typeface="新細明體"/>
        <a:cs typeface=""/>
      </a:majorFont>
      <a:minorFont>
        <a:latin typeface="Calibri"/>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901</TotalTime>
  <Words>620</Words>
  <Application>Microsoft Office PowerPoint</Application>
  <PresentationFormat>On-screen Show (4:3)</PresentationFormat>
  <Paragraphs>150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預設簡報設計</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TutorABC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Different Strokes for Different Folks</dc:title>
  <dc:creator>l</dc:creator>
  <cp:lastModifiedBy>profiandone@gmail.com</cp:lastModifiedBy>
  <cp:revision>92</cp:revision>
  <dcterms:created xsi:type="dcterms:W3CDTF">2009-07-13T08:42:32Z</dcterms:created>
  <dcterms:modified xsi:type="dcterms:W3CDTF">2020-06-28T10:21:46Z</dcterms:modified>
</cp:coreProperties>
</file>