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88" r:id="rId4"/>
    <p:sldId id="297" r:id="rId5"/>
    <p:sldId id="284" r:id="rId6"/>
    <p:sldId id="290" r:id="rId7"/>
    <p:sldId id="291" r:id="rId8"/>
    <p:sldId id="292" r:id="rId9"/>
    <p:sldId id="289" r:id="rId10"/>
    <p:sldId id="287" r:id="rId11"/>
    <p:sldId id="293" r:id="rId12"/>
    <p:sldId id="294" r:id="rId13"/>
    <p:sldId id="295" r:id="rId14"/>
    <p:sldId id="296" r:id="rId15"/>
    <p:sldId id="286" r:id="rId16"/>
    <p:sldId id="27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32EF-69C1-4BD2-AED6-1B0266A2CDA7}" type="datetimeFigureOut">
              <a:rPr lang="ko-KR" altLang="en-US" smtClean="0"/>
              <a:pPr/>
              <a:t>2017-09-18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BFBA-70DA-4768-95B8-3526D8B4E9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77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F832C-1962-4473-A239-EAF780FF2B8D}" type="datetimeFigureOut">
              <a:rPr lang="ko-KR" altLang="en-US" smtClean="0"/>
              <a:pPr/>
              <a:t>2017-09-18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6E15-0BB9-41DF-98AB-CBBE35A9D7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17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ko-KR" smtClean="0"/>
              <a:t>Unit 2. From World Englishes to Globish (Dr. Ian Done D. Ramos, 2017)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7C6DBD0-5F8F-4413-9C2C-F9C11D6E608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dt="0"/>
  <p:txStyles>
    <p:titleStyle>
      <a:lvl1pPr algn="l" defTabSz="914400" rtl="0" eaLnBrk="1" latinLnBrk="1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669642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14422"/>
            <a:ext cx="7924800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Unit 2. </a:t>
            </a:r>
          </a:p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From World </a:t>
            </a:r>
            <a:r>
              <a:rPr lang="en-US" altLang="ko-KR" sz="4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Englishes</a:t>
            </a:r>
            <a:r>
              <a:rPr lang="en-US" altLang="ko-KR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en-US" altLang="ko-KR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to </a:t>
            </a:r>
            <a:r>
              <a:rPr lang="en-US" altLang="ko-KR" sz="4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Globish</a:t>
            </a:r>
            <a:endParaRPr lang="en-US" altLang="ko-KR" sz="4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14290"/>
            <a:ext cx="85725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Activity 2: </a:t>
            </a:r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Read and answer the following tasks.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428736"/>
            <a:ext cx="862968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altLang="ko-KR" sz="24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285860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1500 </a:t>
            </a:r>
            <a:r>
              <a:rPr kumimoji="0" lang="en-GB" sz="22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Globish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words are useful in another way. They provide the basis for making many other words with slightly different meanings. We do that by four methods: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Putting words together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Malgun Gothic" pitchFamily="34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B. 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Adding a few letters to the front, or the back of a word. We call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basic words: 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fathers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the new words: 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children.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endParaRPr lang="en-US" sz="2200" dirty="0" smtClean="0">
              <a:latin typeface="Calibri" pitchFamily="34" charset="0"/>
              <a:ea typeface="Malgun Gothic" pitchFamily="34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Using the same word for different Parts of Speech</a:t>
            </a:r>
            <a:endParaRPr lang="en-US" sz="2200" dirty="0" smtClean="0">
              <a:latin typeface="Calibri" pitchFamily="34" charset="0"/>
              <a:ea typeface="Malgun Gothic" pitchFamily="34" charset="-127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Using a preposition with verbs to make Phrasal Verbs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6" y="214290"/>
            <a:ext cx="8629680" cy="70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A</a:t>
            </a:r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. Putting words together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857232"/>
            <a:ext cx="592935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If two words are combined, you stress the first syllable.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2908" y="1785924"/>
          <a:ext cx="7786743" cy="3286152"/>
        </p:xfrm>
        <a:graphic>
          <a:graphicData uri="http://schemas.openxmlformats.org/drawingml/2006/table">
            <a:tbl>
              <a:tblPr/>
              <a:tblGrid>
                <a:gridCol w="1793448"/>
                <a:gridCol w="817268"/>
                <a:gridCol w="1906957"/>
                <a:gridCol w="817268"/>
                <a:gridCol w="2451802"/>
              </a:tblGrid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bed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room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class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room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day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time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week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home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kind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air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plane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street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</a:t>
                      </a:r>
                      <a:endParaRPr lang="en-US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84168" y="1801391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work</a:t>
            </a:r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84168" y="4725144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street</a:t>
            </a:r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84168" y="4365104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air</a:t>
            </a:r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84168" y="4005064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</a:t>
            </a:r>
            <a:r>
              <a:rPr lang="en-US" dirty="0" smtClean="0"/>
              <a:t>kind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84168" y="3645024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home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84168" y="3265934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week</a:t>
            </a: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84168" y="2896369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day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84168" y="2530996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</a:t>
            </a:r>
            <a:r>
              <a:rPr lang="en-US" dirty="0" smtClean="0"/>
              <a:t>room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176289"/>
            <a:ext cx="216024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bed</a:t>
            </a:r>
            <a:r>
              <a:rPr lang="en-US" dirty="0" smtClean="0"/>
              <a:t>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6" y="214290"/>
            <a:ext cx="8629680" cy="70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B. Adding a few letters to the front or the back of a word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34" y="1214422"/>
            <a:ext cx="8358246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Prefixes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1. possible = ____possible (not possible) adjective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2. correct = ____correct (not correct) adjective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happy = ____happy (not happy) adjective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4. new = ____new (make new again) verb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5. turn = ____turn (come back) verb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view = ____view (before the view) noun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857628"/>
            <a:ext cx="8358246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Suffixes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1. possible = </a:t>
            </a:r>
            <a:r>
              <a:rPr lang="en-US" sz="2400" dirty="0" err="1" smtClean="0">
                <a:solidFill>
                  <a:schemeClr val="tx1"/>
                </a:solidFill>
              </a:rPr>
              <a:t>possib</a:t>
            </a:r>
            <a:r>
              <a:rPr lang="en-US" sz="2400" dirty="0" smtClean="0">
                <a:solidFill>
                  <a:schemeClr val="tx1"/>
                </a:solidFill>
              </a:rPr>
              <a:t>____ (adjective to noun)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happy = </a:t>
            </a:r>
            <a:r>
              <a:rPr lang="en-US" sz="2400" dirty="0" err="1" smtClean="0">
                <a:solidFill>
                  <a:schemeClr val="tx1"/>
                </a:solidFill>
              </a:rPr>
              <a:t>happ</a:t>
            </a:r>
            <a:r>
              <a:rPr lang="en-US" sz="2400" dirty="0" smtClean="0">
                <a:solidFill>
                  <a:schemeClr val="tx1"/>
                </a:solidFill>
              </a:rPr>
              <a:t>____ (adjective to noun)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renew = renew___ (verb to noun)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return = return____ (verb to adjective)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special = special____ (adjective to adverb)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556792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1720" y="1926357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79712" y="2286397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63688" y="2646437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63688" y="3016002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63688" y="3376042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87824" y="4389487"/>
            <a:ext cx="576064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ility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55776" y="4778102"/>
            <a:ext cx="72008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iness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66467" y="5138142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71800" y="5498182"/>
            <a:ext cx="6480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72383" y="5867747"/>
            <a:ext cx="504056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6" y="71414"/>
            <a:ext cx="862968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28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  <a:p>
            <a:pPr algn="just"/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C. Many times the same word can be used as a noun, a verb, and an adjective</a:t>
            </a:r>
          </a:p>
          <a:p>
            <a:pPr algn="just"/>
            <a:endParaRPr lang="en-US" altLang="ko-KR" sz="28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285860"/>
            <a:ext cx="83582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90" y="2857496"/>
            <a:ext cx="8786842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Instruction: Find a word that can be used as a noun, a verb, and an adjective. Then, use it in a sentence.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 </a:t>
            </a:r>
          </a:p>
          <a:p>
            <a:pPr marL="457200" indent="-457200"/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18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928794" y="1214422"/>
            <a:ext cx="57864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33500" y="404316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Book: The book is on the table. You can now book my medical exam in this list.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33500" y="4418062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Review: Students review their lessons for the exam. The review was hard.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3500" y="476324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Dirty: Do not dirty my white shirt. The dirty shirt is going to be sent to my mom.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33500" y="5138142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Skype: See you on Skype tonight so do not forget to Skype me then.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3500" y="5507707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Record: The class record is on my desk. Everyday, she records students’ scores.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90267" y="5742781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99609" y="5733256"/>
            <a:ext cx="388615" cy="190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6" y="285728"/>
            <a:ext cx="862968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28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  <a:p>
            <a:pPr algn="just"/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D. Phrasal Verbs are made with simple verbs and prepositions... in a “verb phrase”</a:t>
            </a:r>
          </a:p>
          <a:p>
            <a:pPr algn="just"/>
            <a:endParaRPr lang="en-US" altLang="ko-KR" sz="28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  <a:p>
            <a:pPr algn="just"/>
            <a:endParaRPr lang="en-US" altLang="ko-KR" sz="2800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643050"/>
            <a:ext cx="83582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90" y="2928934"/>
            <a:ext cx="8643966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Instruction: Use the above verb phrases in sentence. Or, look for another verb phrases and use them in sentence.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____________________________________________________. </a:t>
            </a:r>
          </a:p>
          <a:p>
            <a:pPr marL="457200" indent="-457200"/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12" descr="19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85918" y="1285860"/>
            <a:ext cx="67866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33500" y="400506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cut off, cut down, cut back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33500" y="436510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</a:t>
            </a:r>
            <a:r>
              <a:rPr lang="en-US" dirty="0" smtClean="0"/>
              <a:t>all on, call in, call out, call off, call down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3500" y="472514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hold back, hold off, hold on, hold out, hold over, hold up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33500" y="508518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g</a:t>
            </a:r>
            <a:r>
              <a:rPr lang="en-US" dirty="0" smtClean="0"/>
              <a:t>ive away, give back, give in, give up, give out, give off, give over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3500" y="5445224"/>
            <a:ext cx="7886972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</a:t>
            </a:r>
            <a:r>
              <a:rPr lang="en-US" dirty="0" smtClean="0"/>
              <a:t>end  off, send down, send in</a:t>
            </a:r>
            <a:r>
              <a:rPr lang="en-US" smtClean="0"/>
              <a:t>, send up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5098270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90490"/>
            <a:ext cx="8629680" cy="4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Sources</a:t>
            </a:r>
            <a:endParaRPr lang="ko-KR" altLang="en-US" sz="32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D:\My Pictures\i-phone6\IMG_29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715000"/>
            <a:ext cx="3810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366961" y="925250"/>
            <a:ext cx="842968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16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16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16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Note: Some of the texts in this material were taken from the sources below.  This  material is only used for classroom purpose .</a:t>
            </a:r>
          </a:p>
          <a:p>
            <a:pPr marL="457200" indent="-457200" algn="just"/>
            <a:endParaRPr lang="en-US" altLang="ko-KR" sz="16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Takahashi J. &amp; </a:t>
            </a:r>
            <a:r>
              <a:rPr lang="en-US" altLang="ko-KR" sz="16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Samida</a:t>
            </a:r>
            <a:r>
              <a:rPr lang="en-US" altLang="ko-KR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, D. K. (----). </a:t>
            </a:r>
            <a:r>
              <a:rPr lang="en-US" altLang="ko-KR" sz="16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World 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Englishes</a:t>
            </a:r>
            <a:r>
              <a:rPr lang="en-US" altLang="ko-KR" sz="16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: Chinese English and 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globish</a:t>
            </a:r>
            <a:r>
              <a:rPr lang="en-US" altLang="ko-KR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. Retrieved September 2, 2013, from http://libro.do-bunkyodai.ac.jp/research/pdf/treatises13/05-samida.pdf</a:t>
            </a:r>
          </a:p>
          <a:p>
            <a:pPr marL="457200" indent="-457200" algn="just"/>
            <a:r>
              <a:rPr lang="en-GB" sz="1600" dirty="0" smtClean="0"/>
              <a:t>:</a:t>
            </a:r>
            <a:r>
              <a:rPr lang="en-GB" sz="1600" dirty="0" smtClean="0">
                <a:solidFill>
                  <a:schemeClr val="tx1"/>
                </a:solidFill>
              </a:rPr>
              <a:t>http://globishfoundation.org/gtwo-in-globish/113-chapter-17-1500-basic-globish-words-father-5000.html . Retrieved September 09, 2013.</a:t>
            </a:r>
          </a:p>
          <a:p>
            <a:pPr marL="457200" indent="-457200" algn="just"/>
            <a:r>
              <a:rPr lang="en-US" altLang="ko-KR" sz="1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http://wwwhomes.uni-bielefeld.de/sgramley/Foreigner%20English%20(EFL).pdf</a:t>
            </a:r>
          </a:p>
          <a:p>
            <a:pPr marL="457200" indent="-457200" algn="just"/>
            <a:endParaRPr lang="en-US" altLang="ko-KR" sz="16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170" name="Picture 2" descr="K:\The University of Suwon\Research on English Language Teaching and Culture_Graduate School\From World English to Globish English p1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8596" y="3068960"/>
            <a:ext cx="8643998" cy="350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16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312452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2285984" y="857232"/>
            <a:ext cx="4572032" cy="1809768"/>
          </a:xfrm>
          <a:prstGeom prst="rect">
            <a:avLst/>
          </a:prstGeom>
        </p:spPr>
        <p:txBody>
          <a:bodyPr tIns="0">
            <a:normAutofit fontScale="32500" lnSpcReduction="2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Thank you!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005064"/>
            <a:ext cx="6096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http://suwonunivenglishian.weebly.com/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suwon</a:t>
            </a: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univ</a:t>
            </a: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english</a:t>
            </a:r>
            <a:r>
              <a:rPr lang="en-US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ian</a:t>
            </a:r>
            <a:endParaRPr lang="en-US" sz="2400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ko-KR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45532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14290"/>
            <a:ext cx="82153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I. The rise of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globish</a:t>
            </a:r>
            <a:endParaRPr lang="ko-KR" altLang="en-US" sz="3200" b="1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pic>
        <p:nvPicPr>
          <p:cNvPr id="1026" name="Picture 2" descr="K:\The University of Suwon\Research on English Language Teaching and Culture_Graduate School\From World English to Globish English p7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19" y="1214422"/>
            <a:ext cx="8858281" cy="1643074"/>
          </a:xfrm>
          <a:prstGeom prst="rect">
            <a:avLst/>
          </a:prstGeom>
          <a:noFill/>
        </p:spPr>
      </p:pic>
      <p:pic>
        <p:nvPicPr>
          <p:cNvPr id="8" name="Picture 2" descr="K:\The University of Suwon\Research on English Language Teaching and Culture_Graduate School\From World English to Globish English p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8786" y="3071810"/>
            <a:ext cx="8858280" cy="206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45532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K:\The University of Suwon\Research on English Language Teaching and Culture_Graduate School\From World English to Globish English p9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19" y="2285992"/>
            <a:ext cx="8858281" cy="990603"/>
          </a:xfrm>
          <a:prstGeom prst="rect">
            <a:avLst/>
          </a:prstGeom>
          <a:noFill/>
        </p:spPr>
      </p:pic>
      <p:pic>
        <p:nvPicPr>
          <p:cNvPr id="2052" name="Picture 4" descr="K:\The University of Suwon\Research on English Language Teaching and Culture_Graduate School\From World English to Globish English p1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20" y="3357562"/>
            <a:ext cx="8858280" cy="857256"/>
          </a:xfrm>
          <a:prstGeom prst="rect">
            <a:avLst/>
          </a:prstGeom>
          <a:noFill/>
        </p:spPr>
      </p:pic>
      <p:pic>
        <p:nvPicPr>
          <p:cNvPr id="2054" name="Picture 6" descr="K:\The University of Suwon\Research on English Language Teaching and Culture_Graduate School\From World English to Globish English p10-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20" y="357166"/>
            <a:ext cx="8786874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45532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940152" y="4869160"/>
            <a:ext cx="21602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latinLnBrk="0">
              <a:defRPr/>
            </a:pPr>
            <a:r>
              <a:rPr lang="en-US" sz="1400" dirty="0" smtClean="0"/>
              <a:t>Sources: </a:t>
            </a:r>
            <a:r>
              <a:rPr lang="en-US" sz="1400" dirty="0" err="1" smtClean="0"/>
              <a:t>Carolin</a:t>
            </a:r>
            <a:r>
              <a:rPr lang="en-US" sz="1400" dirty="0" smtClean="0"/>
              <a:t> </a:t>
            </a:r>
            <a:r>
              <a:rPr lang="en-US" sz="1400" dirty="0" err="1" smtClean="0"/>
              <a:t>Heitmann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Sarah </a:t>
            </a:r>
            <a:r>
              <a:rPr lang="en-US" sz="1400" dirty="0" err="1" smtClean="0"/>
              <a:t>Guderian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Kathrin </a:t>
            </a:r>
            <a:r>
              <a:rPr lang="en-US" sz="1400" dirty="0" err="1" smtClean="0"/>
              <a:t>Lübbing</a:t>
            </a:r>
            <a:endParaRPr lang="en-US" altLang="zh-TW" sz="1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The University of Suwon\Research of English Educational Textbooks-Graduate School\Globish 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39552" y="404664"/>
            <a:ext cx="820891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90490"/>
            <a:ext cx="8629680" cy="56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II. Contrast of American English and </a:t>
            </a:r>
            <a:r>
              <a:rPr lang="en-US" altLang="ko-KR" sz="3200" b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Globish</a:t>
            </a:r>
            <a:endParaRPr lang="ko-KR" altLang="en-US" sz="32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D:\My Pictures\i-phone6\IMG_29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715000"/>
            <a:ext cx="3810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K:\The University of Suwon\Research on English Language Teaching and Culture_Graduate School\From World English to Globish English p1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20" y="1142984"/>
            <a:ext cx="8858280" cy="2214578"/>
          </a:xfrm>
          <a:prstGeom prst="rect">
            <a:avLst/>
          </a:prstGeom>
          <a:noFill/>
        </p:spPr>
      </p:pic>
      <p:pic>
        <p:nvPicPr>
          <p:cNvPr id="3075" name="Picture 3" descr="K:\The University of Suwon\Research on English Language Teaching and Culture_Graduate School\From World English to Globish English p12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1247" y="3857628"/>
            <a:ext cx="889275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6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D:\My Pictures\i-phone6\IMG_29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715000"/>
            <a:ext cx="3810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 descr="K:\The University of Suwon\Research on English Language Teaching and Culture_Graduate School\From World English to Globish English p1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8786" y="357166"/>
            <a:ext cx="8858280" cy="2571768"/>
          </a:xfrm>
          <a:prstGeom prst="rect">
            <a:avLst/>
          </a:prstGeom>
          <a:noFill/>
        </p:spPr>
      </p:pic>
      <p:pic>
        <p:nvPicPr>
          <p:cNvPr id="4099" name="Picture 3" descr="K:\The University of Suwon\Research on English Language Teaching and Culture_Graduate School\From World English to Globish English p1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1216" y="3214686"/>
            <a:ext cx="8858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D:\My Pictures\i-phone6\IMG_29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715000"/>
            <a:ext cx="3810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 descr="K:\The University of Suwon\Research on English Language Teaching and Culture_Graduate School\From World English to Globish English p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5720" y="214290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8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1428736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 descr="K:\The University of Suwon\Research on English Language Teaching and Culture_Graduate School\From World English to Globish English p1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126" y="1142985"/>
            <a:ext cx="8786874" cy="1143007"/>
          </a:xfrm>
          <a:prstGeom prst="rect">
            <a:avLst/>
          </a:prstGeom>
          <a:noFill/>
        </p:spPr>
      </p:pic>
      <p:pic>
        <p:nvPicPr>
          <p:cNvPr id="6147" name="Picture 3" descr="K:\The University of Suwon\Research on English Language Teaching and Culture_Graduate School\From World English to Globish English p17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158" y="2262194"/>
            <a:ext cx="8786842" cy="2095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720" y="290490"/>
            <a:ext cx="8629680" cy="56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32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III. Conclusion</a:t>
            </a:r>
            <a:endParaRPr lang="ko-KR" altLang="en-US" sz="32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63000" y="6492899"/>
            <a:ext cx="381000" cy="365125"/>
          </a:xfrm>
        </p:spPr>
        <p:txBody>
          <a:bodyPr/>
          <a:lstStyle/>
          <a:p>
            <a:fld id="{F7C6DBD0-5F8F-4413-9C2C-F9C11D6E608E}" type="slidenum">
              <a:rPr lang="ko-KR" altLang="en-US" smtClean="0">
                <a:solidFill>
                  <a:schemeClr val="tx1"/>
                </a:solidFill>
              </a:rPr>
              <a:pPr/>
              <a:t>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8110" y="6643710"/>
            <a:ext cx="4812518" cy="214290"/>
          </a:xfrm>
        </p:spPr>
        <p:txBody>
          <a:bodyPr/>
          <a:lstStyle/>
          <a:p>
            <a:r>
              <a:rPr lang="en-US" altLang="ko-KR" sz="1000" smtClean="0">
                <a:solidFill>
                  <a:schemeClr val="tx1"/>
                </a:solidFill>
              </a:rPr>
              <a:t>Unit 2. From World Englishes to Globish (Dr. Ian Done D. Ramos, 2017)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6" y="214290"/>
            <a:ext cx="8629680" cy="70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Activity 1: </a:t>
            </a:r>
            <a:r>
              <a:rPr lang="en-US" altLang="ko-KR" sz="28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Give your opinion on the following questions.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990600"/>
            <a:ext cx="8429684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57298"/>
            <a:ext cx="842968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r>
              <a:rPr lang="en-US" altLang="ko-K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400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/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altLang="ko-KR" sz="2400" dirty="0" smtClean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142984"/>
            <a:ext cx="862968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Do you agree on the conclusion? Why/Why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When did </a:t>
            </a:r>
            <a:r>
              <a:rPr lang="en-US" altLang="ko-KR" sz="2400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Globish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 develop?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Why has World </a:t>
            </a:r>
            <a:r>
              <a:rPr lang="en-US" altLang="ko-KR" sz="2400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Englishes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 become </a:t>
            </a:r>
            <a:r>
              <a:rPr lang="en-US" altLang="ko-KR" sz="2400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Globish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What’s the difference between American English and </a:t>
            </a:r>
            <a:r>
              <a:rPr lang="en-US" altLang="ko-KR" sz="2400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Globish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Are you in favor of </a:t>
            </a:r>
            <a:r>
              <a:rPr lang="en-US" altLang="ko-KR" sz="2400" i="1" dirty="0" err="1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Globish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</a:rPr>
              <a:t> English? Why/Why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온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온난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온난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1016</Words>
  <Application>Microsoft Office PowerPoint</Application>
  <PresentationFormat>On-screen Show (4:3)</PresentationFormat>
  <Paragraphs>407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온난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김주환</dc:creator>
  <cp:lastModifiedBy>IAN</cp:lastModifiedBy>
  <cp:revision>277</cp:revision>
  <cp:lastPrinted>2013-05-01T05:32:23Z</cp:lastPrinted>
  <dcterms:created xsi:type="dcterms:W3CDTF">2013-03-25T10:04:00Z</dcterms:created>
  <dcterms:modified xsi:type="dcterms:W3CDTF">2017-09-18T06:37:43Z</dcterms:modified>
</cp:coreProperties>
</file>